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71" r:id="rId5"/>
    <p:sldId id="302" r:id="rId6"/>
    <p:sldId id="288" r:id="rId7"/>
    <p:sldId id="287" r:id="rId8"/>
    <p:sldId id="299" r:id="rId9"/>
    <p:sldId id="304" r:id="rId10"/>
    <p:sldId id="274" r:id="rId11"/>
    <p:sldId id="295" r:id="rId12"/>
    <p:sldId id="272" r:id="rId13"/>
    <p:sldId id="296" r:id="rId14"/>
    <p:sldId id="290" r:id="rId15"/>
    <p:sldId id="291" r:id="rId16"/>
    <p:sldId id="297" r:id="rId17"/>
    <p:sldId id="303" r:id="rId18"/>
    <p:sldId id="298" r:id="rId19"/>
    <p:sldId id="293" r:id="rId20"/>
    <p:sldId id="306" r:id="rId21"/>
    <p:sldId id="307" r:id="rId22"/>
    <p:sldId id="308" r:id="rId23"/>
    <p:sldId id="309" r:id="rId24"/>
    <p:sldId id="285" r:id="rId2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D69"/>
    <a:srgbClr val="102D69"/>
    <a:srgbClr val="CD5A5A"/>
    <a:srgbClr val="244998"/>
    <a:srgbClr val="0E2C67"/>
    <a:srgbClr val="029C63"/>
    <a:srgbClr val="96628C"/>
    <a:srgbClr val="11A0D7"/>
    <a:srgbClr val="E61F3D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2"/>
    <p:restoredTop sz="94692"/>
  </p:normalViewPr>
  <p:slideViewPr>
    <p:cSldViewPr snapToGrid="0" snapToObjects="1">
      <p:cViewPr varScale="1">
        <p:scale>
          <a:sx n="63" d="100"/>
          <a:sy n="63" d="100"/>
        </p:scale>
        <p:origin x="1028" y="5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06/29/2025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3736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01F81-0D54-E884-934A-10F80847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2AF3CE-4849-7EC2-A202-D5AE76D9C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2512CD3-42D3-FAC7-18E2-A70A6BAA4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6F271F-00A3-8C9E-581E-243658AC1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308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6085-A2BE-4C14-6279-8EC161C25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A66C502-3BF4-C4EA-BC4A-A9CD4D337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843A563-9421-BA61-BC77-F16C07034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D0C3FC-93F8-1907-7790-6884B73A5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32518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F62CF-14B1-AA38-A7C6-C7D86003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FE3DEE7-41C6-1E86-4383-E9B471168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4AB718F-A787-EC00-1188-465CD6D40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70512A-1E67-7A1F-038B-399F34757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3163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754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06/29/2025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2EtNUA8nMpgucroGq7BdLJwuYw3pxieJ/edit?usp=drivesdk&amp;ouid=116365644138639189720&amp;rtpof=true&amp;sd=true" TargetMode="External"/><Relationship Id="rId2" Type="http://schemas.openxmlformats.org/officeDocument/2006/relationships/hyperlink" Target="https://docs.google.com/spreadsheets/d/11RshMBbILdbmjj2AotWEsMsEtZ0xPtKE/edit?gid=659734157#gid=659734157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522" y="2319891"/>
            <a:ext cx="10247614" cy="1978323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Высшая школа бизнеса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2025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66427" y="4226829"/>
            <a:ext cx="3560709" cy="1677410"/>
          </a:xfrm>
        </p:spPr>
        <p:txBody>
          <a:bodyPr>
            <a:normAutofit/>
          </a:bodyPr>
          <a:lstStyle/>
          <a:p>
            <a:pPr algn="r"/>
            <a:r>
              <a:rPr lang="ru-RU" sz="1200" dirty="0"/>
              <a:t>Выполнил:</a:t>
            </a:r>
            <a:br>
              <a:rPr lang="ru-RU" sz="1200" dirty="0"/>
            </a:br>
            <a:r>
              <a:rPr lang="ru-RU" sz="1200" dirty="0"/>
              <a:t>Погосян Э. Э.</a:t>
            </a:r>
            <a:br>
              <a:rPr lang="ru-RU" sz="1200" dirty="0"/>
            </a:br>
            <a:r>
              <a:rPr lang="ru-RU" sz="1200" dirty="0"/>
              <a:t>Научный руководитель:</a:t>
            </a:r>
          </a:p>
          <a:p>
            <a:pPr algn="r"/>
            <a:r>
              <a:rPr lang="ru-RU" sz="1200" dirty="0"/>
              <a:t>доцент департамента бизнес-информатики</a:t>
            </a:r>
          </a:p>
          <a:p>
            <a:pPr algn="r"/>
            <a:r>
              <a:rPr lang="ru-RU" sz="1200" dirty="0"/>
              <a:t>Высшей школы бизнеса НИУ ВШЭ, </a:t>
            </a:r>
          </a:p>
          <a:p>
            <a:pPr algn="r"/>
            <a:r>
              <a:rPr lang="ru-RU" sz="1200" dirty="0"/>
              <a:t>Масленников Д.Ю.</a:t>
            </a:r>
          </a:p>
          <a:p>
            <a:pPr algn="r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0F63-B9D5-8A2C-978B-14B3A717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C7555FB-BF5A-A733-BC71-152AA8917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106941-80CA-0094-48B8-C451C62FF8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D43106A-9977-4F8E-8B53-C153C289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Функционал </a:t>
            </a:r>
            <a:r>
              <a:rPr lang="en-US" dirty="0"/>
              <a:t>MVP </a:t>
            </a:r>
            <a:r>
              <a:rPr lang="ru-RU" dirty="0"/>
              <a:t>и планы по масштабированию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046854-7292-1BB7-24DF-373BB3544F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Основной 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Автоматическая проверка возможности на обмена.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Генерация спецпредложений обмена (на другой размер/цвет, аналог).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Оформление обмена с автоматическим созданием нового заказа.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Обработка отказа обмена.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F5FB080-DB95-6104-2103-B9F1E23E13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Сценарий, функционал для </a:t>
            </a:r>
            <a:r>
              <a:rPr lang="en-US" dirty="0"/>
              <a:t>MVP </a:t>
            </a:r>
            <a:r>
              <a:rPr lang="ru-RU" dirty="0"/>
              <a:t>и планы по масштабированию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D0522586-FF48-2DE7-9880-40730347B782}"/>
              </a:ext>
            </a:extLst>
          </p:cNvPr>
          <p:cNvSpPr txBox="1">
            <a:spLocks/>
          </p:cNvSpPr>
          <p:nvPr/>
        </p:nvSpPr>
        <p:spPr>
          <a:xfrm>
            <a:off x="6259892" y="2379663"/>
            <a:ext cx="4322531" cy="2399371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Планы по масштабированию: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с бэкендом </a:t>
            </a:r>
            <a:r>
              <a:rPr lang="en" dirty="0"/>
              <a:t>Ozon (</a:t>
            </a:r>
            <a:r>
              <a:rPr lang="ru-RU" dirty="0"/>
              <a:t>реальные данные).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Расширение аналитики (</a:t>
            </a:r>
            <a:r>
              <a:rPr lang="en" dirty="0"/>
              <a:t>A/B-</a:t>
            </a:r>
            <a:r>
              <a:rPr lang="ru-RU" dirty="0"/>
              <a:t>тесты, динамика </a:t>
            </a:r>
            <a:r>
              <a:rPr lang="en" dirty="0"/>
              <a:t>GMV).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Подключение </a:t>
            </a:r>
            <a:r>
              <a:rPr lang="en" dirty="0"/>
              <a:t>ML </a:t>
            </a:r>
            <a:r>
              <a:rPr lang="ru-RU" dirty="0"/>
              <a:t>для персонализации предложений.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38394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E4B6D-8019-7D08-774E-C52EDADC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1CE19AA-D165-394E-C060-590A3BD39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3F67A2-EDF3-37CA-27C2-E5A0E974FA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A4A1711-59F3-24D3-AF69-DD537D8A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/>
          </a:bodyPr>
          <a:lstStyle/>
          <a:p>
            <a:r>
              <a:rPr lang="ru-RU" dirty="0"/>
              <a:t>Прототип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10D91D-981B-27CB-7246-1F7334A02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Сценарий, функционал для </a:t>
            </a:r>
            <a:r>
              <a:rPr lang="en-US" dirty="0"/>
              <a:t>MVP </a:t>
            </a:r>
            <a:r>
              <a:rPr lang="ru-RU" dirty="0"/>
              <a:t>и планы по масштабированию</a:t>
            </a:r>
          </a:p>
        </p:txBody>
      </p:sp>
      <p:pic>
        <p:nvPicPr>
          <p:cNvPr id="6" name="1_ OZON _ Прототип обмена товаров — Яндекс Браузер 2025-06-15 23-44-59">
            <a:hlinkClick r:id="" action="ppaction://media"/>
            <a:extLst>
              <a:ext uri="{FF2B5EF4-FFF2-40B4-BE49-F238E27FC236}">
                <a16:creationId xmlns:a16="http://schemas.microsoft.com/office/drawing/2014/main" id="{B31210B9-7353-09E6-A1EF-BD0009A3B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B185-7739-B586-45DD-7FEA5A6B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0190B91-3915-DB7A-3A14-D60749F184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585930-8161-A1C7-5506-99E760849C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29BF67D-5096-2A95-EF4D-53C4ECF9AD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Юнит-экономика/финансовая модель</a:t>
            </a:r>
          </a:p>
        </p:txBody>
      </p:sp>
      <p:sp>
        <p:nvSpPr>
          <p:cNvPr id="85" name="Полилиния: фигура 84">
            <a:extLst>
              <a:ext uri="{FF2B5EF4-FFF2-40B4-BE49-F238E27FC236}">
                <a16:creationId xmlns:a16="http://schemas.microsoft.com/office/drawing/2014/main" id="{9E856610-437C-4E77-96F2-27708A15EB2D}"/>
              </a:ext>
            </a:extLst>
          </p:cNvPr>
          <p:cNvSpPr/>
          <p:nvPr/>
        </p:nvSpPr>
        <p:spPr>
          <a:xfrm>
            <a:off x="605341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9"/>
                  <a:pt x="9" y="118"/>
                  <a:pt x="13" y="107"/>
                </a:cubicBezTo>
                <a:cubicBezTo>
                  <a:pt x="17" y="97"/>
                  <a:pt x="23" y="87"/>
                  <a:pt x="29" y="77"/>
                </a:cubicBezTo>
                <a:cubicBezTo>
                  <a:pt x="35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8346" y="0"/>
                </a:lnTo>
                <a:cubicBezTo>
                  <a:pt x="8357" y="0"/>
                  <a:pt x="8369" y="1"/>
                  <a:pt x="8380" y="3"/>
                </a:cubicBezTo>
                <a:cubicBezTo>
                  <a:pt x="8391" y="5"/>
                  <a:pt x="8402" y="9"/>
                  <a:pt x="8412" y="13"/>
                </a:cubicBezTo>
                <a:cubicBezTo>
                  <a:pt x="8423" y="17"/>
                  <a:pt x="8433" y="23"/>
                  <a:pt x="8443" y="29"/>
                </a:cubicBezTo>
                <a:cubicBezTo>
                  <a:pt x="8452" y="35"/>
                  <a:pt x="8461" y="43"/>
                  <a:pt x="8469" y="51"/>
                </a:cubicBezTo>
                <a:cubicBezTo>
                  <a:pt x="8477" y="59"/>
                  <a:pt x="8484" y="68"/>
                  <a:pt x="8491" y="77"/>
                </a:cubicBezTo>
                <a:cubicBezTo>
                  <a:pt x="8497" y="87"/>
                  <a:pt x="8502" y="97"/>
                  <a:pt x="8507" y="107"/>
                </a:cubicBezTo>
                <a:cubicBezTo>
                  <a:pt x="8511" y="118"/>
                  <a:pt x="8514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4" y="5188"/>
                  <a:pt x="8511" y="5198"/>
                  <a:pt x="8507" y="5209"/>
                </a:cubicBezTo>
                <a:cubicBezTo>
                  <a:pt x="8502" y="5220"/>
                  <a:pt x="8497" y="5230"/>
                  <a:pt x="8491" y="5239"/>
                </a:cubicBezTo>
                <a:cubicBezTo>
                  <a:pt x="8484" y="5249"/>
                  <a:pt x="8477" y="5257"/>
                  <a:pt x="8469" y="5266"/>
                </a:cubicBezTo>
                <a:cubicBezTo>
                  <a:pt x="8461" y="5274"/>
                  <a:pt x="8452" y="5281"/>
                  <a:pt x="8443" y="5287"/>
                </a:cubicBezTo>
                <a:cubicBezTo>
                  <a:pt x="8433" y="5294"/>
                  <a:pt x="8423" y="5299"/>
                  <a:pt x="8412" y="5303"/>
                </a:cubicBezTo>
                <a:cubicBezTo>
                  <a:pt x="8402" y="5308"/>
                  <a:pt x="8391" y="5311"/>
                  <a:pt x="8380" y="5313"/>
                </a:cubicBezTo>
                <a:cubicBezTo>
                  <a:pt x="8369" y="5315"/>
                  <a:pt x="8357" y="5317"/>
                  <a:pt x="8346" y="5317"/>
                </a:cubicBezTo>
                <a:lnTo>
                  <a:pt x="174" y="5317"/>
                </a:lnTo>
                <a:cubicBezTo>
                  <a:pt x="162" y="5317"/>
                  <a:pt x="151" y="5315"/>
                  <a:pt x="140" y="5313"/>
                </a:cubicBezTo>
                <a:cubicBezTo>
                  <a:pt x="129" y="5311"/>
                  <a:pt x="118" y="5308"/>
                  <a:pt x="107" y="5303"/>
                </a:cubicBezTo>
                <a:cubicBezTo>
                  <a:pt x="97" y="5299"/>
                  <a:pt x="87" y="5294"/>
                  <a:pt x="77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5" y="5249"/>
                  <a:pt x="29" y="5239"/>
                </a:cubicBezTo>
                <a:cubicBezTo>
                  <a:pt x="23" y="5230"/>
                  <a:pt x="17" y="5220"/>
                  <a:pt x="13" y="5209"/>
                </a:cubicBezTo>
                <a:cubicBezTo>
                  <a:pt x="9" y="5198"/>
                  <a:pt x="5" y="5188"/>
                  <a:pt x="3" y="5176"/>
                </a:cubicBezTo>
                <a:cubicBezTo>
                  <a:pt x="1" y="5165"/>
                  <a:pt x="0" y="5154"/>
                  <a:pt x="0" y="5142"/>
                </a:cubicBezTo>
                <a:close/>
              </a:path>
            </a:pathLst>
          </a:custGeom>
          <a:solidFill>
            <a:srgbClr val="005B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86" name="Полилиния: фигура 85">
            <a:extLst>
              <a:ext uri="{FF2B5EF4-FFF2-40B4-BE49-F238E27FC236}">
                <a16:creationId xmlns:a16="http://schemas.microsoft.com/office/drawing/2014/main" id="{3C3AFC59-17DA-482C-9A63-3C2F1DBBA2EC}"/>
              </a:ext>
            </a:extLst>
          </p:cNvPr>
          <p:cNvSpPr/>
          <p:nvPr/>
        </p:nvSpPr>
        <p:spPr>
          <a:xfrm>
            <a:off x="605341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 fill="none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9"/>
                  <a:pt x="9" y="118"/>
                  <a:pt x="13" y="107"/>
                </a:cubicBezTo>
                <a:cubicBezTo>
                  <a:pt x="17" y="97"/>
                  <a:pt x="23" y="87"/>
                  <a:pt x="29" y="77"/>
                </a:cubicBezTo>
                <a:cubicBezTo>
                  <a:pt x="35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8346" y="0"/>
                </a:lnTo>
                <a:cubicBezTo>
                  <a:pt x="8357" y="0"/>
                  <a:pt x="8369" y="1"/>
                  <a:pt x="8380" y="3"/>
                </a:cubicBezTo>
                <a:cubicBezTo>
                  <a:pt x="8391" y="5"/>
                  <a:pt x="8402" y="9"/>
                  <a:pt x="8412" y="13"/>
                </a:cubicBezTo>
                <a:cubicBezTo>
                  <a:pt x="8423" y="17"/>
                  <a:pt x="8433" y="23"/>
                  <a:pt x="8443" y="29"/>
                </a:cubicBezTo>
                <a:cubicBezTo>
                  <a:pt x="8452" y="35"/>
                  <a:pt x="8461" y="43"/>
                  <a:pt x="8469" y="51"/>
                </a:cubicBezTo>
                <a:cubicBezTo>
                  <a:pt x="8477" y="59"/>
                  <a:pt x="8484" y="68"/>
                  <a:pt x="8491" y="77"/>
                </a:cubicBezTo>
                <a:cubicBezTo>
                  <a:pt x="8497" y="87"/>
                  <a:pt x="8502" y="97"/>
                  <a:pt x="8507" y="107"/>
                </a:cubicBezTo>
                <a:cubicBezTo>
                  <a:pt x="8511" y="118"/>
                  <a:pt x="8514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4" y="5188"/>
                  <a:pt x="8511" y="5198"/>
                  <a:pt x="8507" y="5209"/>
                </a:cubicBezTo>
                <a:cubicBezTo>
                  <a:pt x="8502" y="5220"/>
                  <a:pt x="8497" y="5230"/>
                  <a:pt x="8491" y="5239"/>
                </a:cubicBezTo>
                <a:cubicBezTo>
                  <a:pt x="8484" y="5249"/>
                  <a:pt x="8477" y="5257"/>
                  <a:pt x="8469" y="5266"/>
                </a:cubicBezTo>
                <a:cubicBezTo>
                  <a:pt x="8461" y="5274"/>
                  <a:pt x="8452" y="5281"/>
                  <a:pt x="8443" y="5287"/>
                </a:cubicBezTo>
                <a:cubicBezTo>
                  <a:pt x="8433" y="5294"/>
                  <a:pt x="8423" y="5299"/>
                  <a:pt x="8412" y="5303"/>
                </a:cubicBezTo>
                <a:cubicBezTo>
                  <a:pt x="8402" y="5308"/>
                  <a:pt x="8391" y="5311"/>
                  <a:pt x="8380" y="5313"/>
                </a:cubicBezTo>
                <a:cubicBezTo>
                  <a:pt x="8369" y="5315"/>
                  <a:pt x="8357" y="5317"/>
                  <a:pt x="8346" y="5317"/>
                </a:cubicBezTo>
                <a:lnTo>
                  <a:pt x="174" y="5317"/>
                </a:lnTo>
                <a:cubicBezTo>
                  <a:pt x="162" y="5317"/>
                  <a:pt x="151" y="5315"/>
                  <a:pt x="140" y="5313"/>
                </a:cubicBezTo>
                <a:cubicBezTo>
                  <a:pt x="129" y="5311"/>
                  <a:pt x="118" y="5308"/>
                  <a:pt x="107" y="5303"/>
                </a:cubicBezTo>
                <a:cubicBezTo>
                  <a:pt x="97" y="5299"/>
                  <a:pt x="87" y="5294"/>
                  <a:pt x="77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5" y="5249"/>
                  <a:pt x="29" y="5239"/>
                </a:cubicBezTo>
                <a:cubicBezTo>
                  <a:pt x="23" y="5230"/>
                  <a:pt x="17" y="5220"/>
                  <a:pt x="13" y="5209"/>
                </a:cubicBezTo>
                <a:cubicBezTo>
                  <a:pt x="9" y="5198"/>
                  <a:pt x="5" y="5188"/>
                  <a:pt x="3" y="5176"/>
                </a:cubicBezTo>
                <a:cubicBezTo>
                  <a:pt x="1" y="5165"/>
                  <a:pt x="0" y="5154"/>
                  <a:pt x="0" y="5142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87" name="Полилиния: фигура 86">
            <a:extLst>
              <a:ext uri="{FF2B5EF4-FFF2-40B4-BE49-F238E27FC236}">
                <a16:creationId xmlns:a16="http://schemas.microsoft.com/office/drawing/2014/main" id="{4745B5B4-4A1D-4E53-9040-7644E6B79A55}"/>
              </a:ext>
            </a:extLst>
          </p:cNvPr>
          <p:cNvSpPr/>
          <p:nvPr/>
        </p:nvSpPr>
        <p:spPr>
          <a:xfrm>
            <a:off x="800513" y="1623473"/>
            <a:ext cx="380913" cy="380913"/>
          </a:xfrm>
          <a:custGeom>
            <a:avLst/>
            <a:gdLst/>
            <a:ahLst/>
            <a:cxnLst/>
            <a:rect l="0" t="0" r="r" b="b"/>
            <a:pathLst>
              <a:path w="929" h="929">
                <a:moveTo>
                  <a:pt x="929" y="464"/>
                </a:moveTo>
                <a:cubicBezTo>
                  <a:pt x="929" y="494"/>
                  <a:pt x="926" y="525"/>
                  <a:pt x="920" y="554"/>
                </a:cubicBezTo>
                <a:cubicBezTo>
                  <a:pt x="914" y="584"/>
                  <a:pt x="905" y="613"/>
                  <a:pt x="894" y="642"/>
                </a:cubicBezTo>
                <a:cubicBezTo>
                  <a:pt x="882" y="670"/>
                  <a:pt x="868" y="696"/>
                  <a:pt x="851" y="722"/>
                </a:cubicBezTo>
                <a:cubicBezTo>
                  <a:pt x="834" y="747"/>
                  <a:pt x="815" y="771"/>
                  <a:pt x="793" y="792"/>
                </a:cubicBezTo>
                <a:cubicBezTo>
                  <a:pt x="772" y="814"/>
                  <a:pt x="748" y="833"/>
                  <a:pt x="723" y="850"/>
                </a:cubicBezTo>
                <a:cubicBezTo>
                  <a:pt x="697" y="867"/>
                  <a:pt x="671" y="881"/>
                  <a:pt x="643" y="893"/>
                </a:cubicBezTo>
                <a:cubicBezTo>
                  <a:pt x="614" y="905"/>
                  <a:pt x="585" y="914"/>
                  <a:pt x="555" y="920"/>
                </a:cubicBezTo>
                <a:cubicBezTo>
                  <a:pt x="526" y="926"/>
                  <a:pt x="495" y="929"/>
                  <a:pt x="465" y="929"/>
                </a:cubicBezTo>
                <a:cubicBezTo>
                  <a:pt x="434" y="929"/>
                  <a:pt x="404" y="926"/>
                  <a:pt x="374" y="920"/>
                </a:cubicBezTo>
                <a:cubicBezTo>
                  <a:pt x="343" y="914"/>
                  <a:pt x="314" y="905"/>
                  <a:pt x="286" y="893"/>
                </a:cubicBezTo>
                <a:cubicBezTo>
                  <a:pt x="258" y="881"/>
                  <a:pt x="231" y="867"/>
                  <a:pt x="206" y="850"/>
                </a:cubicBezTo>
                <a:cubicBezTo>
                  <a:pt x="181" y="833"/>
                  <a:pt x="157" y="814"/>
                  <a:pt x="136" y="792"/>
                </a:cubicBezTo>
                <a:cubicBezTo>
                  <a:pt x="114" y="771"/>
                  <a:pt x="95" y="747"/>
                  <a:pt x="78" y="722"/>
                </a:cubicBezTo>
                <a:cubicBezTo>
                  <a:pt x="61" y="696"/>
                  <a:pt x="47" y="670"/>
                  <a:pt x="35" y="642"/>
                </a:cubicBezTo>
                <a:cubicBezTo>
                  <a:pt x="23" y="613"/>
                  <a:pt x="14" y="584"/>
                  <a:pt x="9" y="554"/>
                </a:cubicBezTo>
                <a:cubicBezTo>
                  <a:pt x="3" y="525"/>
                  <a:pt x="0" y="494"/>
                  <a:pt x="0" y="464"/>
                </a:cubicBezTo>
                <a:cubicBezTo>
                  <a:pt x="0" y="433"/>
                  <a:pt x="3" y="403"/>
                  <a:pt x="9" y="373"/>
                </a:cubicBezTo>
                <a:cubicBezTo>
                  <a:pt x="14" y="343"/>
                  <a:pt x="23" y="314"/>
                  <a:pt x="35" y="286"/>
                </a:cubicBezTo>
                <a:cubicBezTo>
                  <a:pt x="47" y="258"/>
                  <a:pt x="61" y="231"/>
                  <a:pt x="78" y="206"/>
                </a:cubicBezTo>
                <a:cubicBezTo>
                  <a:pt x="95" y="181"/>
                  <a:pt x="114" y="157"/>
                  <a:pt x="136" y="136"/>
                </a:cubicBezTo>
                <a:cubicBezTo>
                  <a:pt x="157" y="114"/>
                  <a:pt x="181" y="95"/>
                  <a:pt x="206" y="78"/>
                </a:cubicBezTo>
                <a:cubicBezTo>
                  <a:pt x="231" y="61"/>
                  <a:pt x="258" y="47"/>
                  <a:pt x="286" y="35"/>
                </a:cubicBezTo>
                <a:cubicBezTo>
                  <a:pt x="314" y="23"/>
                  <a:pt x="343" y="14"/>
                  <a:pt x="374" y="9"/>
                </a:cubicBezTo>
                <a:cubicBezTo>
                  <a:pt x="404" y="3"/>
                  <a:pt x="434" y="0"/>
                  <a:pt x="465" y="0"/>
                </a:cubicBezTo>
                <a:cubicBezTo>
                  <a:pt x="495" y="0"/>
                  <a:pt x="526" y="3"/>
                  <a:pt x="555" y="9"/>
                </a:cubicBezTo>
                <a:cubicBezTo>
                  <a:pt x="585" y="14"/>
                  <a:pt x="614" y="23"/>
                  <a:pt x="643" y="35"/>
                </a:cubicBezTo>
                <a:cubicBezTo>
                  <a:pt x="671" y="47"/>
                  <a:pt x="697" y="61"/>
                  <a:pt x="723" y="78"/>
                </a:cubicBezTo>
                <a:cubicBezTo>
                  <a:pt x="748" y="95"/>
                  <a:pt x="772" y="114"/>
                  <a:pt x="793" y="136"/>
                </a:cubicBezTo>
                <a:cubicBezTo>
                  <a:pt x="815" y="157"/>
                  <a:pt x="834" y="181"/>
                  <a:pt x="851" y="206"/>
                </a:cubicBezTo>
                <a:cubicBezTo>
                  <a:pt x="868" y="231"/>
                  <a:pt x="882" y="258"/>
                  <a:pt x="894" y="286"/>
                </a:cubicBezTo>
                <a:cubicBezTo>
                  <a:pt x="905" y="314"/>
                  <a:pt x="914" y="343"/>
                  <a:pt x="920" y="373"/>
                </a:cubicBezTo>
                <a:cubicBezTo>
                  <a:pt x="926" y="403"/>
                  <a:pt x="929" y="433"/>
                  <a:pt x="929" y="464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F91E621C-64DC-48E0-95C0-DD68D924EC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05069" y="1718598"/>
            <a:ext cx="170981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B7F30CD-6E78-489E-A981-25D6485E5A4E}"/>
              </a:ext>
            </a:extLst>
          </p:cNvPr>
          <p:cNvSpPr txBox="1"/>
          <p:nvPr/>
        </p:nvSpPr>
        <p:spPr>
          <a:xfrm rot="16200000">
            <a:off x="-976528" y="2322813"/>
            <a:ext cx="2688108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/>
                <a:ea typeface="Arial"/>
              </a:rPr>
              <a:t>Ценностное</a:t>
            </a:r>
            <a:r>
              <a:rPr lang="en-US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/>
                <a:ea typeface="Arial"/>
              </a:rPr>
              <a:t>предложение</a:t>
            </a:r>
            <a:endParaRPr lang="en-US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8D3DB91B-F404-491D-90D2-C32CA0BD49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3043" y="2156505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586728A-BD5B-4234-99B3-4AB49120F811}"/>
              </a:ext>
            </a:extLst>
          </p:cNvPr>
          <p:cNvSpPr txBox="1"/>
          <p:nvPr/>
        </p:nvSpPr>
        <p:spPr>
          <a:xfrm>
            <a:off x="1295413" y="1708348"/>
            <a:ext cx="1434560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Для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покупателей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E5E7248-2C9D-439B-98CC-164FCEC60E3F}"/>
              </a:ext>
            </a:extLst>
          </p:cNvPr>
          <p:cNvSpPr txBox="1"/>
          <p:nvPr/>
        </p:nvSpPr>
        <p:spPr>
          <a:xfrm>
            <a:off x="1181427" y="2142565"/>
            <a:ext cx="2459006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Сокращение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времени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возврата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5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до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13060D30-ABB7-49F7-8321-17597759FF0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3043" y="2689538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3C56A86-3060-460A-BAEA-03EEAC081B27}"/>
              </a:ext>
            </a:extLst>
          </p:cNvPr>
          <p:cNvSpPr txBox="1"/>
          <p:nvPr/>
        </p:nvSpPr>
        <p:spPr>
          <a:xfrm>
            <a:off x="1181426" y="2370949"/>
            <a:ext cx="439223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2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дней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F1F0FF2-AF7C-48C7-A003-32A4F6574E3D}"/>
              </a:ext>
            </a:extLst>
          </p:cNvPr>
          <p:cNvSpPr txBox="1"/>
          <p:nvPr/>
        </p:nvSpPr>
        <p:spPr>
          <a:xfrm>
            <a:off x="1181426" y="2675598"/>
            <a:ext cx="2191306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Альтернативы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возврату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(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обмен</a:t>
            </a:r>
            <a:r>
              <a:rPr lang="ru-RU" sz="1196" dirty="0">
                <a:solidFill>
                  <a:srgbClr val="0E2D69"/>
                </a:solidFill>
                <a:latin typeface="HSE Sans"/>
                <a:ea typeface="Arial"/>
              </a:rPr>
              <a:t>)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6EEED84E-30D8-46D9-8C66-E276D5D22A8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53043" y="3222571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5FE2AC74-841E-4EA5-A581-A16FCDC31E4C}"/>
              </a:ext>
            </a:extLst>
          </p:cNvPr>
          <p:cNvSpPr/>
          <p:nvPr/>
        </p:nvSpPr>
        <p:spPr>
          <a:xfrm>
            <a:off x="4336160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4" y="140"/>
                </a:cubicBezTo>
                <a:cubicBezTo>
                  <a:pt x="6" y="129"/>
                  <a:pt x="9" y="118"/>
                  <a:pt x="14" y="107"/>
                </a:cubicBezTo>
                <a:cubicBezTo>
                  <a:pt x="18" y="97"/>
                  <a:pt x="23" y="87"/>
                  <a:pt x="30" y="77"/>
                </a:cubicBezTo>
                <a:cubicBezTo>
                  <a:pt x="36" y="68"/>
                  <a:pt x="43" y="59"/>
                  <a:pt x="51" y="51"/>
                </a:cubicBezTo>
                <a:cubicBezTo>
                  <a:pt x="59" y="43"/>
                  <a:pt x="68" y="35"/>
                  <a:pt x="78" y="29"/>
                </a:cubicBezTo>
                <a:cubicBezTo>
                  <a:pt x="87" y="23"/>
                  <a:pt x="97" y="17"/>
                  <a:pt x="108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2" y="1"/>
                  <a:pt x="163" y="0"/>
                  <a:pt x="174" y="0"/>
                </a:cubicBezTo>
                <a:lnTo>
                  <a:pt x="8346" y="0"/>
                </a:lnTo>
                <a:cubicBezTo>
                  <a:pt x="8358" y="0"/>
                  <a:pt x="8369" y="1"/>
                  <a:pt x="8380" y="3"/>
                </a:cubicBezTo>
                <a:cubicBezTo>
                  <a:pt x="8392" y="5"/>
                  <a:pt x="8402" y="9"/>
                  <a:pt x="8413" y="13"/>
                </a:cubicBezTo>
                <a:cubicBezTo>
                  <a:pt x="8424" y="17"/>
                  <a:pt x="8434" y="23"/>
                  <a:pt x="8443" y="29"/>
                </a:cubicBezTo>
                <a:cubicBezTo>
                  <a:pt x="8453" y="35"/>
                  <a:pt x="8461" y="43"/>
                  <a:pt x="8469" y="51"/>
                </a:cubicBezTo>
                <a:cubicBezTo>
                  <a:pt x="8478" y="59"/>
                  <a:pt x="8485" y="68"/>
                  <a:pt x="8491" y="77"/>
                </a:cubicBezTo>
                <a:cubicBezTo>
                  <a:pt x="8497" y="87"/>
                  <a:pt x="8503" y="97"/>
                  <a:pt x="8507" y="107"/>
                </a:cubicBezTo>
                <a:cubicBezTo>
                  <a:pt x="8512" y="118"/>
                  <a:pt x="8515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5" y="5188"/>
                  <a:pt x="8512" y="5198"/>
                  <a:pt x="8507" y="5209"/>
                </a:cubicBezTo>
                <a:cubicBezTo>
                  <a:pt x="8503" y="5220"/>
                  <a:pt x="8497" y="5230"/>
                  <a:pt x="8491" y="5239"/>
                </a:cubicBezTo>
                <a:cubicBezTo>
                  <a:pt x="8485" y="5249"/>
                  <a:pt x="8478" y="5257"/>
                  <a:pt x="8469" y="5266"/>
                </a:cubicBezTo>
                <a:cubicBezTo>
                  <a:pt x="8461" y="5274"/>
                  <a:pt x="8453" y="5281"/>
                  <a:pt x="8443" y="5287"/>
                </a:cubicBezTo>
                <a:cubicBezTo>
                  <a:pt x="8434" y="5294"/>
                  <a:pt x="8424" y="5299"/>
                  <a:pt x="8413" y="5303"/>
                </a:cubicBezTo>
                <a:cubicBezTo>
                  <a:pt x="8402" y="5308"/>
                  <a:pt x="8392" y="5311"/>
                  <a:pt x="8380" y="5313"/>
                </a:cubicBezTo>
                <a:cubicBezTo>
                  <a:pt x="8369" y="5315"/>
                  <a:pt x="8358" y="5317"/>
                  <a:pt x="8346" y="5317"/>
                </a:cubicBezTo>
                <a:lnTo>
                  <a:pt x="174" y="5317"/>
                </a:lnTo>
                <a:cubicBezTo>
                  <a:pt x="163" y="5317"/>
                  <a:pt x="152" y="5315"/>
                  <a:pt x="140" y="5313"/>
                </a:cubicBezTo>
                <a:cubicBezTo>
                  <a:pt x="129" y="5311"/>
                  <a:pt x="118" y="5308"/>
                  <a:pt x="108" y="5303"/>
                </a:cubicBezTo>
                <a:cubicBezTo>
                  <a:pt x="97" y="5299"/>
                  <a:pt x="87" y="5294"/>
                  <a:pt x="78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6" y="5249"/>
                  <a:pt x="30" y="5239"/>
                </a:cubicBezTo>
                <a:cubicBezTo>
                  <a:pt x="23" y="5230"/>
                  <a:pt x="18" y="5220"/>
                  <a:pt x="14" y="5209"/>
                </a:cubicBezTo>
                <a:cubicBezTo>
                  <a:pt x="9" y="5198"/>
                  <a:pt x="6" y="5188"/>
                  <a:pt x="4" y="5176"/>
                </a:cubicBezTo>
                <a:cubicBezTo>
                  <a:pt x="1" y="5165"/>
                  <a:pt x="0" y="5154"/>
                  <a:pt x="0" y="5142"/>
                </a:cubicBezTo>
                <a:close/>
              </a:path>
            </a:pathLst>
          </a:custGeom>
          <a:solidFill>
            <a:srgbClr val="005B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99" name="Полилиния: фигура 98">
            <a:extLst>
              <a:ext uri="{FF2B5EF4-FFF2-40B4-BE49-F238E27FC236}">
                <a16:creationId xmlns:a16="http://schemas.microsoft.com/office/drawing/2014/main" id="{C575D97A-349E-455E-BA62-F418006172DC}"/>
              </a:ext>
            </a:extLst>
          </p:cNvPr>
          <p:cNvSpPr/>
          <p:nvPr/>
        </p:nvSpPr>
        <p:spPr>
          <a:xfrm>
            <a:off x="4336160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 fill="none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4" y="140"/>
                </a:cubicBezTo>
                <a:cubicBezTo>
                  <a:pt x="6" y="129"/>
                  <a:pt x="9" y="118"/>
                  <a:pt x="14" y="107"/>
                </a:cubicBezTo>
                <a:cubicBezTo>
                  <a:pt x="18" y="97"/>
                  <a:pt x="23" y="87"/>
                  <a:pt x="30" y="77"/>
                </a:cubicBezTo>
                <a:cubicBezTo>
                  <a:pt x="36" y="68"/>
                  <a:pt x="43" y="59"/>
                  <a:pt x="51" y="51"/>
                </a:cubicBezTo>
                <a:cubicBezTo>
                  <a:pt x="59" y="43"/>
                  <a:pt x="68" y="35"/>
                  <a:pt x="78" y="29"/>
                </a:cubicBezTo>
                <a:cubicBezTo>
                  <a:pt x="87" y="23"/>
                  <a:pt x="97" y="17"/>
                  <a:pt x="108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2" y="1"/>
                  <a:pt x="163" y="0"/>
                  <a:pt x="174" y="0"/>
                </a:cubicBezTo>
                <a:lnTo>
                  <a:pt x="8346" y="0"/>
                </a:lnTo>
                <a:cubicBezTo>
                  <a:pt x="8358" y="0"/>
                  <a:pt x="8369" y="1"/>
                  <a:pt x="8380" y="3"/>
                </a:cubicBezTo>
                <a:cubicBezTo>
                  <a:pt x="8392" y="5"/>
                  <a:pt x="8402" y="9"/>
                  <a:pt x="8413" y="13"/>
                </a:cubicBezTo>
                <a:cubicBezTo>
                  <a:pt x="8424" y="17"/>
                  <a:pt x="8434" y="23"/>
                  <a:pt x="8443" y="29"/>
                </a:cubicBezTo>
                <a:cubicBezTo>
                  <a:pt x="8453" y="35"/>
                  <a:pt x="8461" y="43"/>
                  <a:pt x="8469" y="51"/>
                </a:cubicBezTo>
                <a:cubicBezTo>
                  <a:pt x="8478" y="59"/>
                  <a:pt x="8485" y="68"/>
                  <a:pt x="8491" y="77"/>
                </a:cubicBezTo>
                <a:cubicBezTo>
                  <a:pt x="8497" y="87"/>
                  <a:pt x="8503" y="97"/>
                  <a:pt x="8507" y="107"/>
                </a:cubicBezTo>
                <a:cubicBezTo>
                  <a:pt x="8512" y="118"/>
                  <a:pt x="8515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5" y="5188"/>
                  <a:pt x="8512" y="5198"/>
                  <a:pt x="8507" y="5209"/>
                </a:cubicBezTo>
                <a:cubicBezTo>
                  <a:pt x="8503" y="5220"/>
                  <a:pt x="8497" y="5230"/>
                  <a:pt x="8491" y="5239"/>
                </a:cubicBezTo>
                <a:cubicBezTo>
                  <a:pt x="8485" y="5249"/>
                  <a:pt x="8478" y="5257"/>
                  <a:pt x="8469" y="5266"/>
                </a:cubicBezTo>
                <a:cubicBezTo>
                  <a:pt x="8461" y="5274"/>
                  <a:pt x="8453" y="5281"/>
                  <a:pt x="8443" y="5287"/>
                </a:cubicBezTo>
                <a:cubicBezTo>
                  <a:pt x="8434" y="5294"/>
                  <a:pt x="8424" y="5299"/>
                  <a:pt x="8413" y="5303"/>
                </a:cubicBezTo>
                <a:cubicBezTo>
                  <a:pt x="8402" y="5308"/>
                  <a:pt x="8392" y="5311"/>
                  <a:pt x="8380" y="5313"/>
                </a:cubicBezTo>
                <a:cubicBezTo>
                  <a:pt x="8369" y="5315"/>
                  <a:pt x="8358" y="5317"/>
                  <a:pt x="8346" y="5317"/>
                </a:cubicBezTo>
                <a:lnTo>
                  <a:pt x="174" y="5317"/>
                </a:lnTo>
                <a:cubicBezTo>
                  <a:pt x="163" y="5317"/>
                  <a:pt x="152" y="5315"/>
                  <a:pt x="140" y="5313"/>
                </a:cubicBezTo>
                <a:cubicBezTo>
                  <a:pt x="129" y="5311"/>
                  <a:pt x="118" y="5308"/>
                  <a:pt x="108" y="5303"/>
                </a:cubicBezTo>
                <a:cubicBezTo>
                  <a:pt x="97" y="5299"/>
                  <a:pt x="87" y="5294"/>
                  <a:pt x="78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6" y="5249"/>
                  <a:pt x="30" y="5239"/>
                </a:cubicBezTo>
                <a:cubicBezTo>
                  <a:pt x="23" y="5230"/>
                  <a:pt x="18" y="5220"/>
                  <a:pt x="14" y="5209"/>
                </a:cubicBezTo>
                <a:cubicBezTo>
                  <a:pt x="9" y="5198"/>
                  <a:pt x="6" y="5188"/>
                  <a:pt x="4" y="5176"/>
                </a:cubicBezTo>
                <a:cubicBezTo>
                  <a:pt x="1" y="5165"/>
                  <a:pt x="0" y="5154"/>
                  <a:pt x="0" y="5142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00" name="Полилиния: фигура 99">
            <a:extLst>
              <a:ext uri="{FF2B5EF4-FFF2-40B4-BE49-F238E27FC236}">
                <a16:creationId xmlns:a16="http://schemas.microsoft.com/office/drawing/2014/main" id="{C915ADDF-3870-46AB-9503-0B7BD08A4AD7}"/>
              </a:ext>
            </a:extLst>
          </p:cNvPr>
          <p:cNvSpPr/>
          <p:nvPr/>
        </p:nvSpPr>
        <p:spPr>
          <a:xfrm>
            <a:off x="4531333" y="1623473"/>
            <a:ext cx="381323" cy="380913"/>
          </a:xfrm>
          <a:custGeom>
            <a:avLst/>
            <a:gdLst/>
            <a:ahLst/>
            <a:cxnLst/>
            <a:rect l="0" t="0" r="r" b="b"/>
            <a:pathLst>
              <a:path w="930" h="929">
                <a:moveTo>
                  <a:pt x="930" y="464"/>
                </a:moveTo>
                <a:cubicBezTo>
                  <a:pt x="930" y="494"/>
                  <a:pt x="927" y="525"/>
                  <a:pt x="921" y="554"/>
                </a:cubicBezTo>
                <a:cubicBezTo>
                  <a:pt x="915" y="584"/>
                  <a:pt x="906" y="613"/>
                  <a:pt x="894" y="642"/>
                </a:cubicBezTo>
                <a:cubicBezTo>
                  <a:pt x="883" y="670"/>
                  <a:pt x="868" y="696"/>
                  <a:pt x="851" y="722"/>
                </a:cubicBezTo>
                <a:cubicBezTo>
                  <a:pt x="834" y="747"/>
                  <a:pt x="815" y="771"/>
                  <a:pt x="794" y="792"/>
                </a:cubicBezTo>
                <a:cubicBezTo>
                  <a:pt x="772" y="814"/>
                  <a:pt x="749" y="833"/>
                  <a:pt x="723" y="850"/>
                </a:cubicBezTo>
                <a:cubicBezTo>
                  <a:pt x="698" y="867"/>
                  <a:pt x="671" y="881"/>
                  <a:pt x="643" y="893"/>
                </a:cubicBezTo>
                <a:cubicBezTo>
                  <a:pt x="615" y="905"/>
                  <a:pt x="586" y="914"/>
                  <a:pt x="556" y="920"/>
                </a:cubicBezTo>
                <a:cubicBezTo>
                  <a:pt x="525" y="926"/>
                  <a:pt x="495" y="929"/>
                  <a:pt x="464" y="929"/>
                </a:cubicBezTo>
                <a:cubicBezTo>
                  <a:pt x="434" y="929"/>
                  <a:pt x="404" y="926"/>
                  <a:pt x="374" y="920"/>
                </a:cubicBezTo>
                <a:cubicBezTo>
                  <a:pt x="344" y="914"/>
                  <a:pt x="315" y="905"/>
                  <a:pt x="287" y="893"/>
                </a:cubicBezTo>
                <a:cubicBezTo>
                  <a:pt x="259" y="881"/>
                  <a:pt x="232" y="867"/>
                  <a:pt x="206" y="850"/>
                </a:cubicBezTo>
                <a:cubicBezTo>
                  <a:pt x="181" y="833"/>
                  <a:pt x="158" y="814"/>
                  <a:pt x="136" y="792"/>
                </a:cubicBezTo>
                <a:cubicBezTo>
                  <a:pt x="115" y="771"/>
                  <a:pt x="95" y="747"/>
                  <a:pt x="78" y="722"/>
                </a:cubicBezTo>
                <a:cubicBezTo>
                  <a:pt x="61" y="696"/>
                  <a:pt x="47" y="670"/>
                  <a:pt x="35" y="642"/>
                </a:cubicBezTo>
                <a:cubicBezTo>
                  <a:pt x="24" y="613"/>
                  <a:pt x="15" y="584"/>
                  <a:pt x="9" y="554"/>
                </a:cubicBezTo>
                <a:cubicBezTo>
                  <a:pt x="3" y="525"/>
                  <a:pt x="0" y="494"/>
                  <a:pt x="0" y="464"/>
                </a:cubicBezTo>
                <a:cubicBezTo>
                  <a:pt x="0" y="433"/>
                  <a:pt x="3" y="403"/>
                  <a:pt x="9" y="373"/>
                </a:cubicBezTo>
                <a:cubicBezTo>
                  <a:pt x="15" y="343"/>
                  <a:pt x="24" y="314"/>
                  <a:pt x="35" y="286"/>
                </a:cubicBezTo>
                <a:cubicBezTo>
                  <a:pt x="47" y="258"/>
                  <a:pt x="61" y="231"/>
                  <a:pt x="78" y="206"/>
                </a:cubicBezTo>
                <a:cubicBezTo>
                  <a:pt x="95" y="181"/>
                  <a:pt x="115" y="157"/>
                  <a:pt x="136" y="136"/>
                </a:cubicBezTo>
                <a:cubicBezTo>
                  <a:pt x="158" y="114"/>
                  <a:pt x="181" y="95"/>
                  <a:pt x="206" y="78"/>
                </a:cubicBezTo>
                <a:cubicBezTo>
                  <a:pt x="232" y="61"/>
                  <a:pt x="259" y="47"/>
                  <a:pt x="287" y="35"/>
                </a:cubicBezTo>
                <a:cubicBezTo>
                  <a:pt x="315" y="23"/>
                  <a:pt x="344" y="14"/>
                  <a:pt x="374" y="9"/>
                </a:cubicBezTo>
                <a:cubicBezTo>
                  <a:pt x="404" y="3"/>
                  <a:pt x="434" y="0"/>
                  <a:pt x="464" y="0"/>
                </a:cubicBezTo>
                <a:cubicBezTo>
                  <a:pt x="495" y="0"/>
                  <a:pt x="525" y="3"/>
                  <a:pt x="556" y="9"/>
                </a:cubicBezTo>
                <a:cubicBezTo>
                  <a:pt x="586" y="14"/>
                  <a:pt x="615" y="23"/>
                  <a:pt x="643" y="35"/>
                </a:cubicBezTo>
                <a:cubicBezTo>
                  <a:pt x="671" y="47"/>
                  <a:pt x="698" y="61"/>
                  <a:pt x="723" y="78"/>
                </a:cubicBezTo>
                <a:cubicBezTo>
                  <a:pt x="749" y="95"/>
                  <a:pt x="772" y="114"/>
                  <a:pt x="794" y="136"/>
                </a:cubicBezTo>
                <a:cubicBezTo>
                  <a:pt x="815" y="157"/>
                  <a:pt x="834" y="181"/>
                  <a:pt x="851" y="206"/>
                </a:cubicBezTo>
                <a:cubicBezTo>
                  <a:pt x="868" y="231"/>
                  <a:pt x="883" y="258"/>
                  <a:pt x="894" y="286"/>
                </a:cubicBezTo>
                <a:cubicBezTo>
                  <a:pt x="906" y="314"/>
                  <a:pt x="915" y="343"/>
                  <a:pt x="921" y="373"/>
                </a:cubicBezTo>
                <a:cubicBezTo>
                  <a:pt x="927" y="403"/>
                  <a:pt x="930" y="433"/>
                  <a:pt x="930" y="464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F31CA495-FEC6-4236-90C5-EC9CF1A8AFF7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617438" y="1718598"/>
            <a:ext cx="218543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DB2CFA2-48A1-4095-94B6-3B4D71EE5187}"/>
              </a:ext>
            </a:extLst>
          </p:cNvPr>
          <p:cNvSpPr txBox="1"/>
          <p:nvPr/>
        </p:nvSpPr>
        <p:spPr>
          <a:xfrm>
            <a:off x="1181427" y="3208631"/>
            <a:ext cx="1495602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Рост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NPS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10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пунктов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5EA229F7-8F17-4BE3-9A0C-463C5C232A0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83862" y="2156505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A96307A-1E47-4732-AF1A-991EE616831A}"/>
              </a:ext>
            </a:extLst>
          </p:cNvPr>
          <p:cNvSpPr txBox="1"/>
          <p:nvPr/>
        </p:nvSpPr>
        <p:spPr>
          <a:xfrm>
            <a:off x="5026643" y="1708348"/>
            <a:ext cx="1283749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0E2D69"/>
                </a:solidFill>
                <a:latin typeface="HSE Sans"/>
                <a:ea typeface="Arial"/>
              </a:rPr>
              <a:t>Для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продавцов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859DA803-E696-40D1-8DAA-13A6074A2F3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83862" y="2461154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B4418AF-66C7-48CC-9431-B821AEF034BA}"/>
              </a:ext>
            </a:extLst>
          </p:cNvPr>
          <p:cNvSpPr txBox="1"/>
          <p:nvPr/>
        </p:nvSpPr>
        <p:spPr>
          <a:xfrm>
            <a:off x="4912246" y="2142565"/>
            <a:ext cx="2183290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Снижение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издержек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возвраты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BC0622-1DA0-4ACA-999D-949266D60708}"/>
              </a:ext>
            </a:extLst>
          </p:cNvPr>
          <p:cNvSpPr txBox="1"/>
          <p:nvPr/>
        </p:nvSpPr>
        <p:spPr>
          <a:xfrm>
            <a:off x="4912247" y="2446804"/>
            <a:ext cx="1917192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Детальная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аналитика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причин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AC71FE1D-8C73-413C-A4C2-8BB1CC8D7F1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83862" y="2994187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3E1124D4-AB6F-4207-BA0E-D03618A75371}"/>
              </a:ext>
            </a:extLst>
          </p:cNvPr>
          <p:cNvSpPr txBox="1"/>
          <p:nvPr/>
        </p:nvSpPr>
        <p:spPr>
          <a:xfrm>
            <a:off x="4912246" y="2675598"/>
            <a:ext cx="65883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0E2D69"/>
                </a:solidFill>
                <a:latin typeface="HSE Sans"/>
                <a:ea typeface="Arial"/>
              </a:rPr>
              <a:t>возвратов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C67437-E4F4-4995-A322-CB7EC8B0C5BA}"/>
              </a:ext>
            </a:extLst>
          </p:cNvPr>
          <p:cNvSpPr txBox="1"/>
          <p:nvPr/>
        </p:nvSpPr>
        <p:spPr>
          <a:xfrm>
            <a:off x="4912246" y="2979836"/>
            <a:ext cx="1922001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Защита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недобросовестных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11" name="Полилиния: фигура 110">
            <a:extLst>
              <a:ext uri="{FF2B5EF4-FFF2-40B4-BE49-F238E27FC236}">
                <a16:creationId xmlns:a16="http://schemas.microsoft.com/office/drawing/2014/main" id="{BFFDC45B-C0B6-4B88-865D-2B7E5C3E4427}"/>
              </a:ext>
            </a:extLst>
          </p:cNvPr>
          <p:cNvSpPr/>
          <p:nvPr/>
        </p:nvSpPr>
        <p:spPr>
          <a:xfrm>
            <a:off x="8067390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9"/>
                  <a:pt x="9" y="118"/>
                  <a:pt x="13" y="107"/>
                </a:cubicBezTo>
                <a:cubicBezTo>
                  <a:pt x="17" y="97"/>
                  <a:pt x="23" y="87"/>
                  <a:pt x="29" y="77"/>
                </a:cubicBezTo>
                <a:cubicBezTo>
                  <a:pt x="35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8346" y="0"/>
                </a:lnTo>
                <a:cubicBezTo>
                  <a:pt x="8357" y="0"/>
                  <a:pt x="8369" y="1"/>
                  <a:pt x="8380" y="3"/>
                </a:cubicBezTo>
                <a:cubicBezTo>
                  <a:pt x="8391" y="5"/>
                  <a:pt x="8402" y="9"/>
                  <a:pt x="8412" y="13"/>
                </a:cubicBezTo>
                <a:cubicBezTo>
                  <a:pt x="8423" y="17"/>
                  <a:pt x="8433" y="23"/>
                  <a:pt x="8443" y="29"/>
                </a:cubicBezTo>
                <a:cubicBezTo>
                  <a:pt x="8452" y="35"/>
                  <a:pt x="8461" y="43"/>
                  <a:pt x="8469" y="51"/>
                </a:cubicBezTo>
                <a:cubicBezTo>
                  <a:pt x="8477" y="59"/>
                  <a:pt x="8484" y="68"/>
                  <a:pt x="8491" y="77"/>
                </a:cubicBezTo>
                <a:cubicBezTo>
                  <a:pt x="8497" y="87"/>
                  <a:pt x="8502" y="97"/>
                  <a:pt x="8507" y="107"/>
                </a:cubicBezTo>
                <a:cubicBezTo>
                  <a:pt x="8511" y="118"/>
                  <a:pt x="8514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4" y="5188"/>
                  <a:pt x="8511" y="5198"/>
                  <a:pt x="8507" y="5209"/>
                </a:cubicBezTo>
                <a:cubicBezTo>
                  <a:pt x="8502" y="5220"/>
                  <a:pt x="8497" y="5230"/>
                  <a:pt x="8491" y="5239"/>
                </a:cubicBezTo>
                <a:cubicBezTo>
                  <a:pt x="8484" y="5249"/>
                  <a:pt x="8477" y="5257"/>
                  <a:pt x="8469" y="5266"/>
                </a:cubicBezTo>
                <a:cubicBezTo>
                  <a:pt x="8461" y="5274"/>
                  <a:pt x="8452" y="5281"/>
                  <a:pt x="8443" y="5287"/>
                </a:cubicBezTo>
                <a:cubicBezTo>
                  <a:pt x="8433" y="5294"/>
                  <a:pt x="8423" y="5299"/>
                  <a:pt x="8412" y="5303"/>
                </a:cubicBezTo>
                <a:cubicBezTo>
                  <a:pt x="8402" y="5308"/>
                  <a:pt x="8391" y="5311"/>
                  <a:pt x="8380" y="5313"/>
                </a:cubicBezTo>
                <a:cubicBezTo>
                  <a:pt x="8369" y="5315"/>
                  <a:pt x="8357" y="5317"/>
                  <a:pt x="8346" y="5317"/>
                </a:cubicBezTo>
                <a:lnTo>
                  <a:pt x="174" y="5317"/>
                </a:lnTo>
                <a:cubicBezTo>
                  <a:pt x="162" y="5317"/>
                  <a:pt x="151" y="5315"/>
                  <a:pt x="140" y="5313"/>
                </a:cubicBezTo>
                <a:cubicBezTo>
                  <a:pt x="129" y="5311"/>
                  <a:pt x="118" y="5308"/>
                  <a:pt x="107" y="5303"/>
                </a:cubicBezTo>
                <a:cubicBezTo>
                  <a:pt x="97" y="5299"/>
                  <a:pt x="87" y="5294"/>
                  <a:pt x="77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5" y="5249"/>
                  <a:pt x="29" y="5239"/>
                </a:cubicBezTo>
                <a:cubicBezTo>
                  <a:pt x="23" y="5230"/>
                  <a:pt x="17" y="5220"/>
                  <a:pt x="13" y="5209"/>
                </a:cubicBezTo>
                <a:cubicBezTo>
                  <a:pt x="9" y="5198"/>
                  <a:pt x="5" y="5188"/>
                  <a:pt x="3" y="5176"/>
                </a:cubicBezTo>
                <a:cubicBezTo>
                  <a:pt x="1" y="5165"/>
                  <a:pt x="0" y="5154"/>
                  <a:pt x="0" y="5142"/>
                </a:cubicBezTo>
                <a:close/>
              </a:path>
            </a:pathLst>
          </a:custGeom>
          <a:solidFill>
            <a:srgbClr val="005BFF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12" name="Полилиния: фигура 111">
            <a:extLst>
              <a:ext uri="{FF2B5EF4-FFF2-40B4-BE49-F238E27FC236}">
                <a16:creationId xmlns:a16="http://schemas.microsoft.com/office/drawing/2014/main" id="{59C5C3E7-CF18-4C96-9326-4F4A7E56F1DA}"/>
              </a:ext>
            </a:extLst>
          </p:cNvPr>
          <p:cNvSpPr/>
          <p:nvPr/>
        </p:nvSpPr>
        <p:spPr>
          <a:xfrm>
            <a:off x="8067390" y="1428301"/>
            <a:ext cx="3493415" cy="2180104"/>
          </a:xfrm>
          <a:custGeom>
            <a:avLst/>
            <a:gdLst/>
            <a:ahLst/>
            <a:cxnLst/>
            <a:rect l="0" t="0" r="r" b="b"/>
            <a:pathLst>
              <a:path w="8520" h="5317" fill="none">
                <a:moveTo>
                  <a:pt x="0" y="5142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9"/>
                  <a:pt x="9" y="118"/>
                  <a:pt x="13" y="107"/>
                </a:cubicBezTo>
                <a:cubicBezTo>
                  <a:pt x="17" y="97"/>
                  <a:pt x="23" y="87"/>
                  <a:pt x="29" y="77"/>
                </a:cubicBezTo>
                <a:cubicBezTo>
                  <a:pt x="35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8346" y="0"/>
                </a:lnTo>
                <a:cubicBezTo>
                  <a:pt x="8357" y="0"/>
                  <a:pt x="8369" y="1"/>
                  <a:pt x="8380" y="3"/>
                </a:cubicBezTo>
                <a:cubicBezTo>
                  <a:pt x="8391" y="5"/>
                  <a:pt x="8402" y="9"/>
                  <a:pt x="8412" y="13"/>
                </a:cubicBezTo>
                <a:cubicBezTo>
                  <a:pt x="8423" y="17"/>
                  <a:pt x="8433" y="23"/>
                  <a:pt x="8443" y="29"/>
                </a:cubicBezTo>
                <a:cubicBezTo>
                  <a:pt x="8452" y="35"/>
                  <a:pt x="8461" y="43"/>
                  <a:pt x="8469" y="51"/>
                </a:cubicBezTo>
                <a:cubicBezTo>
                  <a:pt x="8477" y="59"/>
                  <a:pt x="8484" y="68"/>
                  <a:pt x="8491" y="77"/>
                </a:cubicBezTo>
                <a:cubicBezTo>
                  <a:pt x="8497" y="87"/>
                  <a:pt x="8502" y="97"/>
                  <a:pt x="8507" y="107"/>
                </a:cubicBezTo>
                <a:cubicBezTo>
                  <a:pt x="8511" y="118"/>
                  <a:pt x="8514" y="129"/>
                  <a:pt x="8517" y="140"/>
                </a:cubicBezTo>
                <a:cubicBezTo>
                  <a:pt x="8519" y="151"/>
                  <a:pt x="8520" y="162"/>
                  <a:pt x="8520" y="174"/>
                </a:cubicBezTo>
                <a:lnTo>
                  <a:pt x="8520" y="5142"/>
                </a:lnTo>
                <a:cubicBezTo>
                  <a:pt x="8520" y="5154"/>
                  <a:pt x="8519" y="5165"/>
                  <a:pt x="8517" y="5176"/>
                </a:cubicBezTo>
                <a:cubicBezTo>
                  <a:pt x="8514" y="5188"/>
                  <a:pt x="8511" y="5198"/>
                  <a:pt x="8507" y="5209"/>
                </a:cubicBezTo>
                <a:cubicBezTo>
                  <a:pt x="8502" y="5220"/>
                  <a:pt x="8497" y="5230"/>
                  <a:pt x="8491" y="5239"/>
                </a:cubicBezTo>
                <a:cubicBezTo>
                  <a:pt x="8484" y="5249"/>
                  <a:pt x="8477" y="5257"/>
                  <a:pt x="8469" y="5266"/>
                </a:cubicBezTo>
                <a:cubicBezTo>
                  <a:pt x="8461" y="5274"/>
                  <a:pt x="8452" y="5281"/>
                  <a:pt x="8443" y="5287"/>
                </a:cubicBezTo>
                <a:cubicBezTo>
                  <a:pt x="8433" y="5294"/>
                  <a:pt x="8423" y="5299"/>
                  <a:pt x="8412" y="5303"/>
                </a:cubicBezTo>
                <a:cubicBezTo>
                  <a:pt x="8402" y="5308"/>
                  <a:pt x="8391" y="5311"/>
                  <a:pt x="8380" y="5313"/>
                </a:cubicBezTo>
                <a:cubicBezTo>
                  <a:pt x="8369" y="5315"/>
                  <a:pt x="8357" y="5317"/>
                  <a:pt x="8346" y="5317"/>
                </a:cubicBezTo>
                <a:lnTo>
                  <a:pt x="174" y="5317"/>
                </a:lnTo>
                <a:cubicBezTo>
                  <a:pt x="162" y="5317"/>
                  <a:pt x="151" y="5315"/>
                  <a:pt x="140" y="5313"/>
                </a:cubicBezTo>
                <a:cubicBezTo>
                  <a:pt x="129" y="5311"/>
                  <a:pt x="118" y="5308"/>
                  <a:pt x="107" y="5303"/>
                </a:cubicBezTo>
                <a:cubicBezTo>
                  <a:pt x="97" y="5299"/>
                  <a:pt x="87" y="5294"/>
                  <a:pt x="77" y="5287"/>
                </a:cubicBezTo>
                <a:cubicBezTo>
                  <a:pt x="68" y="5281"/>
                  <a:pt x="59" y="5274"/>
                  <a:pt x="51" y="5266"/>
                </a:cubicBezTo>
                <a:cubicBezTo>
                  <a:pt x="43" y="5257"/>
                  <a:pt x="35" y="5249"/>
                  <a:pt x="29" y="5239"/>
                </a:cubicBezTo>
                <a:cubicBezTo>
                  <a:pt x="23" y="5230"/>
                  <a:pt x="17" y="5220"/>
                  <a:pt x="13" y="5209"/>
                </a:cubicBezTo>
                <a:cubicBezTo>
                  <a:pt x="9" y="5198"/>
                  <a:pt x="5" y="5188"/>
                  <a:pt x="3" y="5176"/>
                </a:cubicBezTo>
                <a:cubicBezTo>
                  <a:pt x="1" y="5165"/>
                  <a:pt x="0" y="5154"/>
                  <a:pt x="0" y="5142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13" name="Полилиния: фигура 112">
            <a:extLst>
              <a:ext uri="{FF2B5EF4-FFF2-40B4-BE49-F238E27FC236}">
                <a16:creationId xmlns:a16="http://schemas.microsoft.com/office/drawing/2014/main" id="{50CBF615-969C-4426-A036-01AA3F844ACA}"/>
              </a:ext>
            </a:extLst>
          </p:cNvPr>
          <p:cNvSpPr/>
          <p:nvPr/>
        </p:nvSpPr>
        <p:spPr>
          <a:xfrm>
            <a:off x="8262562" y="1623473"/>
            <a:ext cx="380913" cy="380913"/>
          </a:xfrm>
          <a:custGeom>
            <a:avLst/>
            <a:gdLst/>
            <a:ahLst/>
            <a:cxnLst/>
            <a:rect l="0" t="0" r="r" b="b"/>
            <a:pathLst>
              <a:path w="929" h="929">
                <a:moveTo>
                  <a:pt x="929" y="464"/>
                </a:moveTo>
                <a:cubicBezTo>
                  <a:pt x="929" y="494"/>
                  <a:pt x="926" y="525"/>
                  <a:pt x="920" y="554"/>
                </a:cubicBezTo>
                <a:cubicBezTo>
                  <a:pt x="914" y="584"/>
                  <a:pt x="905" y="613"/>
                  <a:pt x="894" y="642"/>
                </a:cubicBezTo>
                <a:cubicBezTo>
                  <a:pt x="882" y="670"/>
                  <a:pt x="868" y="696"/>
                  <a:pt x="851" y="722"/>
                </a:cubicBezTo>
                <a:cubicBezTo>
                  <a:pt x="834" y="747"/>
                  <a:pt x="815" y="771"/>
                  <a:pt x="793" y="792"/>
                </a:cubicBezTo>
                <a:cubicBezTo>
                  <a:pt x="772" y="814"/>
                  <a:pt x="748" y="833"/>
                  <a:pt x="723" y="850"/>
                </a:cubicBezTo>
                <a:cubicBezTo>
                  <a:pt x="696" y="867"/>
                  <a:pt x="670" y="881"/>
                  <a:pt x="642" y="893"/>
                </a:cubicBezTo>
                <a:cubicBezTo>
                  <a:pt x="613" y="905"/>
                  <a:pt x="584" y="914"/>
                  <a:pt x="554" y="920"/>
                </a:cubicBezTo>
                <a:cubicBezTo>
                  <a:pt x="525" y="926"/>
                  <a:pt x="494" y="929"/>
                  <a:pt x="464" y="929"/>
                </a:cubicBezTo>
                <a:cubicBezTo>
                  <a:pt x="433" y="929"/>
                  <a:pt x="403" y="926"/>
                  <a:pt x="373" y="920"/>
                </a:cubicBezTo>
                <a:cubicBezTo>
                  <a:pt x="343" y="914"/>
                  <a:pt x="314" y="905"/>
                  <a:pt x="286" y="893"/>
                </a:cubicBezTo>
                <a:cubicBezTo>
                  <a:pt x="258" y="881"/>
                  <a:pt x="231" y="867"/>
                  <a:pt x="206" y="850"/>
                </a:cubicBezTo>
                <a:cubicBezTo>
                  <a:pt x="181" y="833"/>
                  <a:pt x="157" y="814"/>
                  <a:pt x="136" y="792"/>
                </a:cubicBezTo>
                <a:cubicBezTo>
                  <a:pt x="114" y="771"/>
                  <a:pt x="95" y="747"/>
                  <a:pt x="78" y="722"/>
                </a:cubicBezTo>
                <a:cubicBezTo>
                  <a:pt x="61" y="696"/>
                  <a:pt x="47" y="670"/>
                  <a:pt x="35" y="642"/>
                </a:cubicBezTo>
                <a:cubicBezTo>
                  <a:pt x="23" y="613"/>
                  <a:pt x="15" y="584"/>
                  <a:pt x="9" y="554"/>
                </a:cubicBezTo>
                <a:cubicBezTo>
                  <a:pt x="3" y="525"/>
                  <a:pt x="0" y="494"/>
                  <a:pt x="0" y="464"/>
                </a:cubicBezTo>
                <a:cubicBezTo>
                  <a:pt x="0" y="433"/>
                  <a:pt x="3" y="403"/>
                  <a:pt x="9" y="373"/>
                </a:cubicBezTo>
                <a:cubicBezTo>
                  <a:pt x="15" y="343"/>
                  <a:pt x="23" y="314"/>
                  <a:pt x="35" y="286"/>
                </a:cubicBezTo>
                <a:cubicBezTo>
                  <a:pt x="47" y="258"/>
                  <a:pt x="61" y="231"/>
                  <a:pt x="78" y="206"/>
                </a:cubicBezTo>
                <a:cubicBezTo>
                  <a:pt x="95" y="181"/>
                  <a:pt x="114" y="157"/>
                  <a:pt x="136" y="136"/>
                </a:cubicBezTo>
                <a:cubicBezTo>
                  <a:pt x="157" y="114"/>
                  <a:pt x="181" y="95"/>
                  <a:pt x="206" y="78"/>
                </a:cubicBezTo>
                <a:cubicBezTo>
                  <a:pt x="231" y="61"/>
                  <a:pt x="258" y="47"/>
                  <a:pt x="286" y="35"/>
                </a:cubicBezTo>
                <a:cubicBezTo>
                  <a:pt x="314" y="23"/>
                  <a:pt x="343" y="14"/>
                  <a:pt x="373" y="9"/>
                </a:cubicBezTo>
                <a:cubicBezTo>
                  <a:pt x="403" y="3"/>
                  <a:pt x="433" y="0"/>
                  <a:pt x="464" y="0"/>
                </a:cubicBezTo>
                <a:cubicBezTo>
                  <a:pt x="494" y="0"/>
                  <a:pt x="525" y="3"/>
                  <a:pt x="554" y="9"/>
                </a:cubicBezTo>
                <a:cubicBezTo>
                  <a:pt x="584" y="14"/>
                  <a:pt x="613" y="23"/>
                  <a:pt x="642" y="35"/>
                </a:cubicBezTo>
                <a:cubicBezTo>
                  <a:pt x="670" y="47"/>
                  <a:pt x="696" y="61"/>
                  <a:pt x="723" y="78"/>
                </a:cubicBezTo>
                <a:cubicBezTo>
                  <a:pt x="748" y="95"/>
                  <a:pt x="772" y="114"/>
                  <a:pt x="793" y="136"/>
                </a:cubicBezTo>
                <a:cubicBezTo>
                  <a:pt x="815" y="157"/>
                  <a:pt x="834" y="181"/>
                  <a:pt x="851" y="206"/>
                </a:cubicBezTo>
                <a:cubicBezTo>
                  <a:pt x="868" y="231"/>
                  <a:pt x="882" y="258"/>
                  <a:pt x="894" y="286"/>
                </a:cubicBezTo>
                <a:cubicBezTo>
                  <a:pt x="905" y="314"/>
                  <a:pt x="914" y="343"/>
                  <a:pt x="920" y="373"/>
                </a:cubicBezTo>
                <a:cubicBezTo>
                  <a:pt x="926" y="403"/>
                  <a:pt x="929" y="433"/>
                  <a:pt x="929" y="464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2D62C788-5073-49B3-9204-FCD5B073E7C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348257" y="1718598"/>
            <a:ext cx="218543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6975FB1-12E8-40EF-B72F-4A9930138E80}"/>
              </a:ext>
            </a:extLst>
          </p:cNvPr>
          <p:cNvSpPr txBox="1"/>
          <p:nvPr/>
        </p:nvSpPr>
        <p:spPr>
          <a:xfrm>
            <a:off x="4912247" y="3208631"/>
            <a:ext cx="828753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покупателей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C33DF57-19FC-46D1-B5AA-0BC856235DAE}"/>
              </a:ext>
            </a:extLst>
          </p:cNvPr>
          <p:cNvSpPr txBox="1"/>
          <p:nvPr/>
        </p:nvSpPr>
        <p:spPr>
          <a:xfrm>
            <a:off x="8757463" y="1708348"/>
            <a:ext cx="781240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Для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Ozon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193D67B6-11F9-4039-8183-C928A6C2930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48257" y="2104814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90353585-1934-4CA1-80EF-4D89FCF10BB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48257" y="2409463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22E5207-7FBB-45C3-8CFF-E4ECD18347F6}"/>
              </a:ext>
            </a:extLst>
          </p:cNvPr>
          <p:cNvSpPr txBox="1"/>
          <p:nvPr/>
        </p:nvSpPr>
        <p:spPr>
          <a:xfrm>
            <a:off x="8576641" y="2090464"/>
            <a:ext cx="2207336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Повышение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лояльности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клиентов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361378-AB5F-4F4A-A43D-6D70C58E23C7}"/>
              </a:ext>
            </a:extLst>
          </p:cNvPr>
          <p:cNvSpPr txBox="1"/>
          <p:nvPr/>
        </p:nvSpPr>
        <p:spPr>
          <a:xfrm>
            <a:off x="8576641" y="2395112"/>
            <a:ext cx="2122376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Снижение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операционных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затрат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24" name="Полилиния: фигура 123">
            <a:extLst>
              <a:ext uri="{FF2B5EF4-FFF2-40B4-BE49-F238E27FC236}">
                <a16:creationId xmlns:a16="http://schemas.microsoft.com/office/drawing/2014/main" id="{747D2226-92BD-47DE-881B-0C0BD397BB1B}"/>
              </a:ext>
            </a:extLst>
          </p:cNvPr>
          <p:cNvSpPr/>
          <p:nvPr/>
        </p:nvSpPr>
        <p:spPr>
          <a:xfrm>
            <a:off x="613808" y="4217975"/>
            <a:ext cx="5359030" cy="2089687"/>
          </a:xfrm>
          <a:custGeom>
            <a:avLst/>
            <a:gdLst/>
            <a:ahLst/>
            <a:cxnLst/>
            <a:rect l="0" t="0" r="r" b="b"/>
            <a:pathLst>
              <a:path w="13070" h="6431">
                <a:moveTo>
                  <a:pt x="0" y="6257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5" y="129"/>
                  <a:pt x="9" y="118"/>
                  <a:pt x="13" y="107"/>
                </a:cubicBezTo>
                <a:cubicBezTo>
                  <a:pt x="17" y="97"/>
                  <a:pt x="23" y="87"/>
                  <a:pt x="29" y="77"/>
                </a:cubicBezTo>
                <a:cubicBezTo>
                  <a:pt x="35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2" y="0"/>
                  <a:pt x="174" y="0"/>
                </a:cubicBezTo>
                <a:lnTo>
                  <a:pt x="12896" y="0"/>
                </a:lnTo>
                <a:cubicBezTo>
                  <a:pt x="12907" y="0"/>
                  <a:pt x="12918" y="1"/>
                  <a:pt x="12930" y="3"/>
                </a:cubicBezTo>
                <a:cubicBezTo>
                  <a:pt x="12941" y="5"/>
                  <a:pt x="12952" y="9"/>
                  <a:pt x="12962" y="13"/>
                </a:cubicBezTo>
                <a:cubicBezTo>
                  <a:pt x="12973" y="17"/>
                  <a:pt x="12983" y="23"/>
                  <a:pt x="12992" y="29"/>
                </a:cubicBezTo>
                <a:cubicBezTo>
                  <a:pt x="13002" y="35"/>
                  <a:pt x="13011" y="43"/>
                  <a:pt x="13019" y="51"/>
                </a:cubicBezTo>
                <a:cubicBezTo>
                  <a:pt x="13027" y="59"/>
                  <a:pt x="13034" y="68"/>
                  <a:pt x="13040" y="77"/>
                </a:cubicBezTo>
                <a:cubicBezTo>
                  <a:pt x="13047" y="87"/>
                  <a:pt x="13052" y="97"/>
                  <a:pt x="13056" y="107"/>
                </a:cubicBezTo>
                <a:cubicBezTo>
                  <a:pt x="13061" y="118"/>
                  <a:pt x="13064" y="129"/>
                  <a:pt x="13066" y="140"/>
                </a:cubicBezTo>
                <a:cubicBezTo>
                  <a:pt x="13069" y="151"/>
                  <a:pt x="13070" y="162"/>
                  <a:pt x="13070" y="174"/>
                </a:cubicBezTo>
                <a:lnTo>
                  <a:pt x="13070" y="6257"/>
                </a:lnTo>
                <a:cubicBezTo>
                  <a:pt x="13070" y="6268"/>
                  <a:pt x="13069" y="6279"/>
                  <a:pt x="13066" y="6291"/>
                </a:cubicBezTo>
                <a:cubicBezTo>
                  <a:pt x="13064" y="6302"/>
                  <a:pt x="13061" y="6313"/>
                  <a:pt x="13056" y="6323"/>
                </a:cubicBezTo>
                <a:cubicBezTo>
                  <a:pt x="13052" y="6334"/>
                  <a:pt x="13047" y="6344"/>
                  <a:pt x="13040" y="6353"/>
                </a:cubicBezTo>
                <a:cubicBezTo>
                  <a:pt x="13034" y="6363"/>
                  <a:pt x="13027" y="6372"/>
                  <a:pt x="13019" y="6380"/>
                </a:cubicBezTo>
                <a:cubicBezTo>
                  <a:pt x="13011" y="6388"/>
                  <a:pt x="13002" y="6395"/>
                  <a:pt x="12992" y="6401"/>
                </a:cubicBezTo>
                <a:cubicBezTo>
                  <a:pt x="12983" y="6408"/>
                  <a:pt x="12973" y="6413"/>
                  <a:pt x="12962" y="6418"/>
                </a:cubicBezTo>
                <a:cubicBezTo>
                  <a:pt x="12952" y="6422"/>
                  <a:pt x="12941" y="6425"/>
                  <a:pt x="12930" y="6427"/>
                </a:cubicBezTo>
                <a:cubicBezTo>
                  <a:pt x="12918" y="6430"/>
                  <a:pt x="12907" y="6431"/>
                  <a:pt x="12896" y="6431"/>
                </a:cubicBezTo>
                <a:lnTo>
                  <a:pt x="174" y="6431"/>
                </a:lnTo>
                <a:cubicBezTo>
                  <a:pt x="162" y="6431"/>
                  <a:pt x="151" y="6430"/>
                  <a:pt x="140" y="6427"/>
                </a:cubicBezTo>
                <a:cubicBezTo>
                  <a:pt x="129" y="6425"/>
                  <a:pt x="118" y="6422"/>
                  <a:pt x="107" y="6418"/>
                </a:cubicBezTo>
                <a:cubicBezTo>
                  <a:pt x="97" y="6413"/>
                  <a:pt x="87" y="6408"/>
                  <a:pt x="77" y="6401"/>
                </a:cubicBezTo>
                <a:cubicBezTo>
                  <a:pt x="68" y="6395"/>
                  <a:pt x="59" y="6388"/>
                  <a:pt x="51" y="6380"/>
                </a:cubicBezTo>
                <a:cubicBezTo>
                  <a:pt x="43" y="6372"/>
                  <a:pt x="35" y="6363"/>
                  <a:pt x="29" y="6353"/>
                </a:cubicBezTo>
                <a:cubicBezTo>
                  <a:pt x="23" y="6344"/>
                  <a:pt x="17" y="6334"/>
                  <a:pt x="13" y="6323"/>
                </a:cubicBezTo>
                <a:cubicBezTo>
                  <a:pt x="9" y="6313"/>
                  <a:pt x="5" y="6302"/>
                  <a:pt x="3" y="6291"/>
                </a:cubicBezTo>
                <a:cubicBezTo>
                  <a:pt x="1" y="6279"/>
                  <a:pt x="0" y="6268"/>
                  <a:pt x="0" y="6257"/>
                </a:cubicBezTo>
                <a:close/>
              </a:path>
            </a:pathLst>
          </a:custGeom>
          <a:solidFill>
            <a:srgbClr val="FF6A00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8FD5A0-036A-472C-A566-B9290E338E8C}"/>
              </a:ext>
            </a:extLst>
          </p:cNvPr>
          <p:cNvSpPr txBox="1"/>
          <p:nvPr/>
        </p:nvSpPr>
        <p:spPr>
          <a:xfrm rot="16200000">
            <a:off x="-847140" y="5240648"/>
            <a:ext cx="2504725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/>
                <a:ea typeface="Arial"/>
              </a:rPr>
              <a:t>Механизм</a:t>
            </a:r>
            <a:r>
              <a:rPr lang="en-US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/>
                <a:ea typeface="Arial"/>
              </a:rPr>
              <a:t>монетизации</a:t>
            </a:r>
            <a:endParaRPr lang="en-US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27" name="Полилиния: фигура 126">
            <a:extLst>
              <a:ext uri="{FF2B5EF4-FFF2-40B4-BE49-F238E27FC236}">
                <a16:creationId xmlns:a16="http://schemas.microsoft.com/office/drawing/2014/main" id="{92F3F6DB-AE62-4749-B771-35D7165AA5E8}"/>
              </a:ext>
            </a:extLst>
          </p:cNvPr>
          <p:cNvSpPr/>
          <p:nvPr/>
        </p:nvSpPr>
        <p:spPr>
          <a:xfrm>
            <a:off x="961099" y="4395778"/>
            <a:ext cx="285788" cy="305059"/>
          </a:xfrm>
          <a:custGeom>
            <a:avLst/>
            <a:gdLst/>
            <a:ahLst/>
            <a:cxnLst/>
            <a:rect l="0" t="0" r="r" b="b"/>
            <a:pathLst>
              <a:path w="697" h="744">
                <a:moveTo>
                  <a:pt x="0" y="395"/>
                </a:moveTo>
                <a:lnTo>
                  <a:pt x="0" y="349"/>
                </a:lnTo>
                <a:cubicBezTo>
                  <a:pt x="0" y="326"/>
                  <a:pt x="2" y="304"/>
                  <a:pt x="7" y="280"/>
                </a:cubicBezTo>
                <a:cubicBezTo>
                  <a:pt x="11" y="258"/>
                  <a:pt x="18" y="236"/>
                  <a:pt x="27" y="215"/>
                </a:cubicBezTo>
                <a:cubicBezTo>
                  <a:pt x="35" y="194"/>
                  <a:pt x="46" y="174"/>
                  <a:pt x="59" y="155"/>
                </a:cubicBezTo>
                <a:cubicBezTo>
                  <a:pt x="71" y="136"/>
                  <a:pt x="86" y="118"/>
                  <a:pt x="103" y="102"/>
                </a:cubicBezTo>
                <a:cubicBezTo>
                  <a:pt x="119" y="86"/>
                  <a:pt x="137" y="71"/>
                  <a:pt x="156" y="59"/>
                </a:cubicBezTo>
                <a:cubicBezTo>
                  <a:pt x="175" y="46"/>
                  <a:pt x="195" y="35"/>
                  <a:pt x="216" y="26"/>
                </a:cubicBezTo>
                <a:cubicBezTo>
                  <a:pt x="237" y="18"/>
                  <a:pt x="259" y="11"/>
                  <a:pt x="281" y="7"/>
                </a:cubicBezTo>
                <a:cubicBezTo>
                  <a:pt x="304" y="2"/>
                  <a:pt x="326" y="0"/>
                  <a:pt x="349" y="0"/>
                </a:cubicBezTo>
                <a:cubicBezTo>
                  <a:pt x="372" y="0"/>
                  <a:pt x="395" y="2"/>
                  <a:pt x="417" y="7"/>
                </a:cubicBezTo>
                <a:cubicBezTo>
                  <a:pt x="440" y="11"/>
                  <a:pt x="461" y="18"/>
                  <a:pt x="482" y="26"/>
                </a:cubicBezTo>
                <a:cubicBezTo>
                  <a:pt x="504" y="35"/>
                  <a:pt x="524" y="46"/>
                  <a:pt x="543" y="59"/>
                </a:cubicBezTo>
                <a:cubicBezTo>
                  <a:pt x="562" y="71"/>
                  <a:pt x="579" y="86"/>
                  <a:pt x="595" y="102"/>
                </a:cubicBezTo>
                <a:cubicBezTo>
                  <a:pt x="612" y="118"/>
                  <a:pt x="626" y="136"/>
                  <a:pt x="639" y="155"/>
                </a:cubicBezTo>
                <a:cubicBezTo>
                  <a:pt x="651" y="174"/>
                  <a:pt x="662" y="194"/>
                  <a:pt x="671" y="215"/>
                </a:cubicBezTo>
                <a:cubicBezTo>
                  <a:pt x="680" y="236"/>
                  <a:pt x="686" y="258"/>
                  <a:pt x="691" y="280"/>
                </a:cubicBezTo>
                <a:cubicBezTo>
                  <a:pt x="695" y="304"/>
                  <a:pt x="697" y="326"/>
                  <a:pt x="697" y="349"/>
                </a:cubicBezTo>
                <a:lnTo>
                  <a:pt x="697" y="395"/>
                </a:lnTo>
                <a:cubicBezTo>
                  <a:pt x="697" y="418"/>
                  <a:pt x="695" y="441"/>
                  <a:pt x="691" y="463"/>
                </a:cubicBezTo>
                <a:cubicBezTo>
                  <a:pt x="686" y="486"/>
                  <a:pt x="680" y="508"/>
                  <a:pt x="671" y="529"/>
                </a:cubicBezTo>
                <a:cubicBezTo>
                  <a:pt x="662" y="550"/>
                  <a:pt x="651" y="570"/>
                  <a:pt x="639" y="589"/>
                </a:cubicBezTo>
                <a:cubicBezTo>
                  <a:pt x="626" y="608"/>
                  <a:pt x="612" y="626"/>
                  <a:pt x="595" y="642"/>
                </a:cubicBezTo>
                <a:cubicBezTo>
                  <a:pt x="579" y="658"/>
                  <a:pt x="562" y="672"/>
                  <a:pt x="543" y="685"/>
                </a:cubicBezTo>
                <a:cubicBezTo>
                  <a:pt x="524" y="698"/>
                  <a:pt x="504" y="708"/>
                  <a:pt x="482" y="717"/>
                </a:cubicBezTo>
                <a:cubicBezTo>
                  <a:pt x="461" y="726"/>
                  <a:pt x="440" y="733"/>
                  <a:pt x="417" y="737"/>
                </a:cubicBezTo>
                <a:cubicBezTo>
                  <a:pt x="395" y="741"/>
                  <a:pt x="372" y="744"/>
                  <a:pt x="349" y="744"/>
                </a:cubicBezTo>
                <a:cubicBezTo>
                  <a:pt x="326" y="744"/>
                  <a:pt x="304" y="741"/>
                  <a:pt x="281" y="737"/>
                </a:cubicBezTo>
                <a:cubicBezTo>
                  <a:pt x="259" y="733"/>
                  <a:pt x="237" y="726"/>
                  <a:pt x="216" y="717"/>
                </a:cubicBezTo>
                <a:cubicBezTo>
                  <a:pt x="195" y="708"/>
                  <a:pt x="175" y="698"/>
                  <a:pt x="156" y="685"/>
                </a:cubicBezTo>
                <a:cubicBezTo>
                  <a:pt x="137" y="672"/>
                  <a:pt x="119" y="658"/>
                  <a:pt x="103" y="642"/>
                </a:cubicBezTo>
                <a:cubicBezTo>
                  <a:pt x="86" y="626"/>
                  <a:pt x="71" y="608"/>
                  <a:pt x="59" y="589"/>
                </a:cubicBezTo>
                <a:cubicBezTo>
                  <a:pt x="46" y="570"/>
                  <a:pt x="35" y="550"/>
                  <a:pt x="27" y="529"/>
                </a:cubicBezTo>
                <a:cubicBezTo>
                  <a:pt x="18" y="508"/>
                  <a:pt x="11" y="486"/>
                  <a:pt x="7" y="463"/>
                </a:cubicBezTo>
                <a:cubicBezTo>
                  <a:pt x="2" y="441"/>
                  <a:pt x="0" y="418"/>
                  <a:pt x="0" y="395"/>
                </a:cubicBez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A8FC56B-DB3E-4BA7-9697-1E004705A5E4}"/>
              </a:ext>
            </a:extLst>
          </p:cNvPr>
          <p:cNvSpPr txBox="1"/>
          <p:nvPr/>
        </p:nvSpPr>
        <p:spPr>
          <a:xfrm>
            <a:off x="808981" y="3881812"/>
            <a:ext cx="2773195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Ключевые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финансовые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эффекты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EAB77B5-F40D-4899-9687-E10935836A29}"/>
              </a:ext>
            </a:extLst>
          </p:cNvPr>
          <p:cNvSpPr txBox="1"/>
          <p:nvPr/>
        </p:nvSpPr>
        <p:spPr>
          <a:xfrm>
            <a:off x="1061966" y="4458102"/>
            <a:ext cx="7694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b="1">
                <a:solidFill>
                  <a:srgbClr val="FFFFFF"/>
                </a:solidFill>
                <a:latin typeface="HSE Sans"/>
                <a:ea typeface="Arial"/>
              </a:rPr>
              <a:t>1</a:t>
            </a:r>
            <a:endParaRPr lang="en-US" sz="1196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413DFA9-ACF2-4C6F-8114-9DD30868C5E0}"/>
              </a:ext>
            </a:extLst>
          </p:cNvPr>
          <p:cNvSpPr txBox="1"/>
          <p:nvPr/>
        </p:nvSpPr>
        <p:spPr>
          <a:xfrm>
            <a:off x="1361694" y="4343705"/>
            <a:ext cx="4010713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Снижение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операционных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затрат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возвраты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с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150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до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70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млн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31" name="Полилиния: фигура 130">
            <a:extLst>
              <a:ext uri="{FF2B5EF4-FFF2-40B4-BE49-F238E27FC236}">
                <a16:creationId xmlns:a16="http://schemas.microsoft.com/office/drawing/2014/main" id="{EA270F7D-D9E6-4B78-98BD-37256A38DA69}"/>
              </a:ext>
            </a:extLst>
          </p:cNvPr>
          <p:cNvSpPr/>
          <p:nvPr/>
        </p:nvSpPr>
        <p:spPr>
          <a:xfrm>
            <a:off x="961099" y="4890678"/>
            <a:ext cx="305059" cy="305059"/>
          </a:xfrm>
          <a:custGeom>
            <a:avLst/>
            <a:gdLst/>
            <a:ahLst/>
            <a:cxnLst/>
            <a:rect l="0" t="0" r="r" b="b"/>
            <a:pathLst>
              <a:path w="744" h="744">
                <a:moveTo>
                  <a:pt x="744" y="371"/>
                </a:moveTo>
                <a:cubicBezTo>
                  <a:pt x="744" y="396"/>
                  <a:pt x="741" y="420"/>
                  <a:pt x="737" y="444"/>
                </a:cubicBezTo>
                <a:cubicBezTo>
                  <a:pt x="732" y="468"/>
                  <a:pt x="725" y="491"/>
                  <a:pt x="716" y="513"/>
                </a:cubicBezTo>
                <a:cubicBezTo>
                  <a:pt x="706" y="536"/>
                  <a:pt x="695" y="557"/>
                  <a:pt x="681" y="579"/>
                </a:cubicBezTo>
                <a:cubicBezTo>
                  <a:pt x="668" y="599"/>
                  <a:pt x="652" y="618"/>
                  <a:pt x="635" y="635"/>
                </a:cubicBezTo>
                <a:cubicBezTo>
                  <a:pt x="618" y="652"/>
                  <a:pt x="599" y="668"/>
                  <a:pt x="579" y="681"/>
                </a:cubicBezTo>
                <a:cubicBezTo>
                  <a:pt x="558" y="695"/>
                  <a:pt x="537" y="706"/>
                  <a:pt x="515" y="715"/>
                </a:cubicBezTo>
                <a:cubicBezTo>
                  <a:pt x="492" y="725"/>
                  <a:pt x="469" y="732"/>
                  <a:pt x="445" y="737"/>
                </a:cubicBezTo>
                <a:cubicBezTo>
                  <a:pt x="421" y="741"/>
                  <a:pt x="397" y="744"/>
                  <a:pt x="372" y="744"/>
                </a:cubicBezTo>
                <a:cubicBezTo>
                  <a:pt x="348" y="744"/>
                  <a:pt x="324" y="741"/>
                  <a:pt x="300" y="737"/>
                </a:cubicBezTo>
                <a:cubicBezTo>
                  <a:pt x="276" y="732"/>
                  <a:pt x="252" y="725"/>
                  <a:pt x="229" y="715"/>
                </a:cubicBezTo>
                <a:cubicBezTo>
                  <a:pt x="207" y="706"/>
                  <a:pt x="185" y="695"/>
                  <a:pt x="165" y="681"/>
                </a:cubicBezTo>
                <a:cubicBezTo>
                  <a:pt x="145" y="668"/>
                  <a:pt x="126" y="652"/>
                  <a:pt x="109" y="635"/>
                </a:cubicBezTo>
                <a:cubicBezTo>
                  <a:pt x="92" y="618"/>
                  <a:pt x="76" y="599"/>
                  <a:pt x="63" y="579"/>
                </a:cubicBezTo>
                <a:cubicBezTo>
                  <a:pt x="49" y="557"/>
                  <a:pt x="38" y="536"/>
                  <a:pt x="28" y="513"/>
                </a:cubicBezTo>
                <a:cubicBezTo>
                  <a:pt x="19" y="491"/>
                  <a:pt x="12" y="468"/>
                  <a:pt x="7" y="444"/>
                </a:cubicBezTo>
                <a:cubicBezTo>
                  <a:pt x="2" y="420"/>
                  <a:pt x="0" y="396"/>
                  <a:pt x="0" y="371"/>
                </a:cubicBezTo>
                <a:cubicBezTo>
                  <a:pt x="0" y="347"/>
                  <a:pt x="2" y="323"/>
                  <a:pt x="7" y="299"/>
                </a:cubicBezTo>
                <a:cubicBezTo>
                  <a:pt x="12" y="275"/>
                  <a:pt x="19" y="252"/>
                  <a:pt x="28" y="229"/>
                </a:cubicBezTo>
                <a:cubicBezTo>
                  <a:pt x="38" y="207"/>
                  <a:pt x="49" y="185"/>
                  <a:pt x="63" y="165"/>
                </a:cubicBezTo>
                <a:cubicBezTo>
                  <a:pt x="76" y="145"/>
                  <a:pt x="92" y="126"/>
                  <a:pt x="109" y="109"/>
                </a:cubicBezTo>
                <a:cubicBezTo>
                  <a:pt x="126" y="91"/>
                  <a:pt x="145" y="76"/>
                  <a:pt x="165" y="63"/>
                </a:cubicBezTo>
                <a:cubicBezTo>
                  <a:pt x="185" y="49"/>
                  <a:pt x="207" y="38"/>
                  <a:pt x="229" y="28"/>
                </a:cubicBezTo>
                <a:cubicBezTo>
                  <a:pt x="252" y="19"/>
                  <a:pt x="276" y="12"/>
                  <a:pt x="300" y="7"/>
                </a:cubicBezTo>
                <a:cubicBezTo>
                  <a:pt x="324" y="2"/>
                  <a:pt x="348" y="0"/>
                  <a:pt x="372" y="0"/>
                </a:cubicBezTo>
                <a:cubicBezTo>
                  <a:pt x="397" y="0"/>
                  <a:pt x="421" y="2"/>
                  <a:pt x="445" y="7"/>
                </a:cubicBezTo>
                <a:cubicBezTo>
                  <a:pt x="469" y="12"/>
                  <a:pt x="492" y="19"/>
                  <a:pt x="515" y="28"/>
                </a:cubicBezTo>
                <a:cubicBezTo>
                  <a:pt x="537" y="38"/>
                  <a:pt x="558" y="49"/>
                  <a:pt x="579" y="63"/>
                </a:cubicBezTo>
                <a:cubicBezTo>
                  <a:pt x="599" y="76"/>
                  <a:pt x="618" y="91"/>
                  <a:pt x="635" y="109"/>
                </a:cubicBezTo>
                <a:cubicBezTo>
                  <a:pt x="652" y="126"/>
                  <a:pt x="668" y="145"/>
                  <a:pt x="681" y="165"/>
                </a:cubicBezTo>
                <a:cubicBezTo>
                  <a:pt x="695" y="185"/>
                  <a:pt x="706" y="207"/>
                  <a:pt x="716" y="229"/>
                </a:cubicBezTo>
                <a:cubicBezTo>
                  <a:pt x="725" y="252"/>
                  <a:pt x="732" y="275"/>
                  <a:pt x="737" y="299"/>
                </a:cubicBezTo>
                <a:cubicBezTo>
                  <a:pt x="741" y="323"/>
                  <a:pt x="744" y="347"/>
                  <a:pt x="744" y="371"/>
                </a:cubicBez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C5C57E-07D5-4C74-9604-8D19E8161D29}"/>
              </a:ext>
            </a:extLst>
          </p:cNvPr>
          <p:cNvSpPr txBox="1"/>
          <p:nvPr/>
        </p:nvSpPr>
        <p:spPr>
          <a:xfrm>
            <a:off x="1361694" y="4572089"/>
            <a:ext cx="26930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руб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.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18F54D1-C149-40F6-9673-595162C1FCE1}"/>
              </a:ext>
            </a:extLst>
          </p:cNvPr>
          <p:cNvSpPr txBox="1"/>
          <p:nvPr/>
        </p:nvSpPr>
        <p:spPr>
          <a:xfrm>
            <a:off x="1071396" y="4953003"/>
            <a:ext cx="7694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b="1">
                <a:solidFill>
                  <a:srgbClr val="FFFFFF"/>
                </a:solidFill>
                <a:latin typeface="HSE Sans"/>
                <a:ea typeface="Arial"/>
              </a:rPr>
              <a:t>2</a:t>
            </a:r>
            <a:endParaRPr lang="en-US" sz="1196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34" name="Полилиния: фигура 133">
            <a:extLst>
              <a:ext uri="{FF2B5EF4-FFF2-40B4-BE49-F238E27FC236}">
                <a16:creationId xmlns:a16="http://schemas.microsoft.com/office/drawing/2014/main" id="{B2C1B3D5-B03A-4542-AB3B-208FC30EEF50}"/>
              </a:ext>
            </a:extLst>
          </p:cNvPr>
          <p:cNvSpPr/>
          <p:nvPr/>
        </p:nvSpPr>
        <p:spPr>
          <a:xfrm>
            <a:off x="961099" y="5385579"/>
            <a:ext cx="285788" cy="305059"/>
          </a:xfrm>
          <a:custGeom>
            <a:avLst/>
            <a:gdLst/>
            <a:ahLst/>
            <a:cxnLst/>
            <a:rect l="0" t="0" r="r" b="b"/>
            <a:pathLst>
              <a:path w="697" h="744">
                <a:moveTo>
                  <a:pt x="0" y="396"/>
                </a:moveTo>
                <a:lnTo>
                  <a:pt x="0" y="349"/>
                </a:lnTo>
                <a:cubicBezTo>
                  <a:pt x="0" y="326"/>
                  <a:pt x="2" y="304"/>
                  <a:pt x="7" y="281"/>
                </a:cubicBezTo>
                <a:cubicBezTo>
                  <a:pt x="11" y="259"/>
                  <a:pt x="18" y="237"/>
                  <a:pt x="27" y="216"/>
                </a:cubicBezTo>
                <a:cubicBezTo>
                  <a:pt x="35" y="195"/>
                  <a:pt x="46" y="175"/>
                  <a:pt x="59" y="156"/>
                </a:cubicBezTo>
                <a:cubicBezTo>
                  <a:pt x="71" y="137"/>
                  <a:pt x="86" y="119"/>
                  <a:pt x="103" y="103"/>
                </a:cubicBezTo>
                <a:cubicBezTo>
                  <a:pt x="119" y="86"/>
                  <a:pt x="137" y="71"/>
                  <a:pt x="156" y="59"/>
                </a:cubicBezTo>
                <a:cubicBezTo>
                  <a:pt x="175" y="46"/>
                  <a:pt x="195" y="35"/>
                  <a:pt x="216" y="27"/>
                </a:cubicBezTo>
                <a:cubicBezTo>
                  <a:pt x="237" y="18"/>
                  <a:pt x="259" y="11"/>
                  <a:pt x="281" y="7"/>
                </a:cubicBezTo>
                <a:cubicBezTo>
                  <a:pt x="304" y="2"/>
                  <a:pt x="326" y="0"/>
                  <a:pt x="349" y="0"/>
                </a:cubicBezTo>
                <a:cubicBezTo>
                  <a:pt x="372" y="0"/>
                  <a:pt x="395" y="2"/>
                  <a:pt x="417" y="7"/>
                </a:cubicBezTo>
                <a:cubicBezTo>
                  <a:pt x="440" y="11"/>
                  <a:pt x="461" y="18"/>
                  <a:pt x="482" y="27"/>
                </a:cubicBezTo>
                <a:cubicBezTo>
                  <a:pt x="504" y="35"/>
                  <a:pt x="524" y="46"/>
                  <a:pt x="543" y="59"/>
                </a:cubicBezTo>
                <a:cubicBezTo>
                  <a:pt x="562" y="71"/>
                  <a:pt x="579" y="86"/>
                  <a:pt x="595" y="103"/>
                </a:cubicBezTo>
                <a:cubicBezTo>
                  <a:pt x="612" y="119"/>
                  <a:pt x="626" y="137"/>
                  <a:pt x="639" y="156"/>
                </a:cubicBezTo>
                <a:cubicBezTo>
                  <a:pt x="651" y="175"/>
                  <a:pt x="662" y="195"/>
                  <a:pt x="671" y="216"/>
                </a:cubicBezTo>
                <a:cubicBezTo>
                  <a:pt x="680" y="237"/>
                  <a:pt x="686" y="259"/>
                  <a:pt x="691" y="281"/>
                </a:cubicBezTo>
                <a:cubicBezTo>
                  <a:pt x="695" y="304"/>
                  <a:pt x="697" y="326"/>
                  <a:pt x="697" y="349"/>
                </a:cubicBezTo>
                <a:lnTo>
                  <a:pt x="697" y="396"/>
                </a:lnTo>
                <a:cubicBezTo>
                  <a:pt x="697" y="418"/>
                  <a:pt x="695" y="441"/>
                  <a:pt x="691" y="464"/>
                </a:cubicBezTo>
                <a:cubicBezTo>
                  <a:pt x="686" y="486"/>
                  <a:pt x="680" y="508"/>
                  <a:pt x="671" y="529"/>
                </a:cubicBezTo>
                <a:cubicBezTo>
                  <a:pt x="662" y="550"/>
                  <a:pt x="651" y="570"/>
                  <a:pt x="639" y="589"/>
                </a:cubicBezTo>
                <a:cubicBezTo>
                  <a:pt x="626" y="608"/>
                  <a:pt x="612" y="626"/>
                  <a:pt x="595" y="642"/>
                </a:cubicBezTo>
                <a:cubicBezTo>
                  <a:pt x="579" y="658"/>
                  <a:pt x="562" y="672"/>
                  <a:pt x="543" y="685"/>
                </a:cubicBezTo>
                <a:cubicBezTo>
                  <a:pt x="524" y="698"/>
                  <a:pt x="504" y="709"/>
                  <a:pt x="482" y="717"/>
                </a:cubicBezTo>
                <a:cubicBezTo>
                  <a:pt x="461" y="726"/>
                  <a:pt x="440" y="733"/>
                  <a:pt x="417" y="737"/>
                </a:cubicBezTo>
                <a:cubicBezTo>
                  <a:pt x="395" y="742"/>
                  <a:pt x="372" y="744"/>
                  <a:pt x="349" y="744"/>
                </a:cubicBezTo>
                <a:cubicBezTo>
                  <a:pt x="326" y="744"/>
                  <a:pt x="304" y="742"/>
                  <a:pt x="281" y="737"/>
                </a:cubicBezTo>
                <a:cubicBezTo>
                  <a:pt x="259" y="733"/>
                  <a:pt x="237" y="726"/>
                  <a:pt x="216" y="717"/>
                </a:cubicBezTo>
                <a:cubicBezTo>
                  <a:pt x="195" y="709"/>
                  <a:pt x="175" y="698"/>
                  <a:pt x="156" y="685"/>
                </a:cubicBezTo>
                <a:cubicBezTo>
                  <a:pt x="137" y="672"/>
                  <a:pt x="119" y="658"/>
                  <a:pt x="103" y="642"/>
                </a:cubicBezTo>
                <a:cubicBezTo>
                  <a:pt x="86" y="626"/>
                  <a:pt x="71" y="608"/>
                  <a:pt x="59" y="589"/>
                </a:cubicBezTo>
                <a:cubicBezTo>
                  <a:pt x="46" y="570"/>
                  <a:pt x="35" y="550"/>
                  <a:pt x="27" y="529"/>
                </a:cubicBezTo>
                <a:cubicBezTo>
                  <a:pt x="18" y="508"/>
                  <a:pt x="11" y="486"/>
                  <a:pt x="7" y="464"/>
                </a:cubicBezTo>
                <a:cubicBezTo>
                  <a:pt x="2" y="441"/>
                  <a:pt x="0" y="418"/>
                  <a:pt x="0" y="396"/>
                </a:cubicBez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EC7778C-B608-41B9-8D7C-ECFC63E40904}"/>
              </a:ext>
            </a:extLst>
          </p:cNvPr>
          <p:cNvSpPr txBox="1"/>
          <p:nvPr/>
        </p:nvSpPr>
        <p:spPr>
          <a:xfrm>
            <a:off x="1380146" y="4953003"/>
            <a:ext cx="355706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Рост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GMV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0,5%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повышения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лояльности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клиентов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4565A62-0CCF-45BE-9147-B97B0F90CC8D}"/>
              </a:ext>
            </a:extLst>
          </p:cNvPr>
          <p:cNvSpPr txBox="1"/>
          <p:nvPr/>
        </p:nvSpPr>
        <p:spPr>
          <a:xfrm>
            <a:off x="1063606" y="5447903"/>
            <a:ext cx="7694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b="1">
                <a:solidFill>
                  <a:srgbClr val="FFFFFF"/>
                </a:solidFill>
                <a:latin typeface="HSE Sans"/>
                <a:ea typeface="Arial"/>
              </a:rPr>
              <a:t>3</a:t>
            </a:r>
            <a:endParaRPr lang="en-US" sz="1196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6ADC81B-D0E3-4320-BA3D-6043E1776F9A}"/>
              </a:ext>
            </a:extLst>
          </p:cNvPr>
          <p:cNvSpPr txBox="1"/>
          <p:nvPr/>
        </p:nvSpPr>
        <p:spPr>
          <a:xfrm>
            <a:off x="1364974" y="5333506"/>
            <a:ext cx="3433632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Дополнительный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рост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GMV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на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2%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от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маркетинговых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38" name="Полилиния: фигура 137">
            <a:extLst>
              <a:ext uri="{FF2B5EF4-FFF2-40B4-BE49-F238E27FC236}">
                <a16:creationId xmlns:a16="http://schemas.microsoft.com/office/drawing/2014/main" id="{DF176A1A-BF3D-4B8F-94A5-52E599314DB1}"/>
              </a:ext>
            </a:extLst>
          </p:cNvPr>
          <p:cNvSpPr/>
          <p:nvPr/>
        </p:nvSpPr>
        <p:spPr>
          <a:xfrm>
            <a:off x="961099" y="5883134"/>
            <a:ext cx="305059" cy="305059"/>
          </a:xfrm>
          <a:custGeom>
            <a:avLst/>
            <a:gdLst/>
            <a:ahLst/>
            <a:cxnLst/>
            <a:rect l="0" t="0" r="r" b="b"/>
            <a:pathLst>
              <a:path w="744" h="744">
                <a:moveTo>
                  <a:pt x="744" y="372"/>
                </a:moveTo>
                <a:cubicBezTo>
                  <a:pt x="744" y="397"/>
                  <a:pt x="741" y="421"/>
                  <a:pt x="737" y="445"/>
                </a:cubicBezTo>
                <a:cubicBezTo>
                  <a:pt x="732" y="469"/>
                  <a:pt x="725" y="492"/>
                  <a:pt x="716" y="515"/>
                </a:cubicBezTo>
                <a:cubicBezTo>
                  <a:pt x="706" y="537"/>
                  <a:pt x="695" y="559"/>
                  <a:pt x="681" y="579"/>
                </a:cubicBezTo>
                <a:cubicBezTo>
                  <a:pt x="668" y="599"/>
                  <a:pt x="652" y="618"/>
                  <a:pt x="635" y="635"/>
                </a:cubicBezTo>
                <a:cubicBezTo>
                  <a:pt x="618" y="652"/>
                  <a:pt x="599" y="668"/>
                  <a:pt x="579" y="681"/>
                </a:cubicBezTo>
                <a:cubicBezTo>
                  <a:pt x="558" y="695"/>
                  <a:pt x="537" y="706"/>
                  <a:pt x="515" y="716"/>
                </a:cubicBezTo>
                <a:cubicBezTo>
                  <a:pt x="492" y="725"/>
                  <a:pt x="469" y="732"/>
                  <a:pt x="445" y="737"/>
                </a:cubicBezTo>
                <a:cubicBezTo>
                  <a:pt x="421" y="742"/>
                  <a:pt x="397" y="744"/>
                  <a:pt x="372" y="744"/>
                </a:cubicBezTo>
                <a:cubicBezTo>
                  <a:pt x="348" y="744"/>
                  <a:pt x="324" y="742"/>
                  <a:pt x="300" y="737"/>
                </a:cubicBezTo>
                <a:cubicBezTo>
                  <a:pt x="276" y="732"/>
                  <a:pt x="252" y="725"/>
                  <a:pt x="229" y="716"/>
                </a:cubicBezTo>
                <a:cubicBezTo>
                  <a:pt x="207" y="706"/>
                  <a:pt x="185" y="695"/>
                  <a:pt x="165" y="681"/>
                </a:cubicBezTo>
                <a:cubicBezTo>
                  <a:pt x="145" y="668"/>
                  <a:pt x="126" y="652"/>
                  <a:pt x="109" y="635"/>
                </a:cubicBezTo>
                <a:cubicBezTo>
                  <a:pt x="92" y="618"/>
                  <a:pt x="76" y="599"/>
                  <a:pt x="63" y="579"/>
                </a:cubicBezTo>
                <a:cubicBezTo>
                  <a:pt x="49" y="559"/>
                  <a:pt x="38" y="537"/>
                  <a:pt x="28" y="515"/>
                </a:cubicBezTo>
                <a:cubicBezTo>
                  <a:pt x="19" y="492"/>
                  <a:pt x="12" y="469"/>
                  <a:pt x="7" y="445"/>
                </a:cubicBezTo>
                <a:cubicBezTo>
                  <a:pt x="2" y="421"/>
                  <a:pt x="0" y="397"/>
                  <a:pt x="0" y="372"/>
                </a:cubicBezTo>
                <a:cubicBezTo>
                  <a:pt x="0" y="347"/>
                  <a:pt x="2" y="323"/>
                  <a:pt x="7" y="299"/>
                </a:cubicBezTo>
                <a:cubicBezTo>
                  <a:pt x="12" y="275"/>
                  <a:pt x="19" y="252"/>
                  <a:pt x="28" y="229"/>
                </a:cubicBezTo>
                <a:cubicBezTo>
                  <a:pt x="38" y="207"/>
                  <a:pt x="49" y="185"/>
                  <a:pt x="63" y="165"/>
                </a:cubicBezTo>
                <a:cubicBezTo>
                  <a:pt x="76" y="145"/>
                  <a:pt x="92" y="126"/>
                  <a:pt x="109" y="109"/>
                </a:cubicBezTo>
                <a:cubicBezTo>
                  <a:pt x="126" y="92"/>
                  <a:pt x="145" y="76"/>
                  <a:pt x="165" y="63"/>
                </a:cubicBezTo>
                <a:cubicBezTo>
                  <a:pt x="185" y="49"/>
                  <a:pt x="207" y="38"/>
                  <a:pt x="229" y="28"/>
                </a:cubicBezTo>
                <a:cubicBezTo>
                  <a:pt x="252" y="19"/>
                  <a:pt x="276" y="12"/>
                  <a:pt x="300" y="7"/>
                </a:cubicBezTo>
                <a:cubicBezTo>
                  <a:pt x="324" y="2"/>
                  <a:pt x="348" y="0"/>
                  <a:pt x="372" y="0"/>
                </a:cubicBezTo>
                <a:cubicBezTo>
                  <a:pt x="397" y="0"/>
                  <a:pt x="421" y="2"/>
                  <a:pt x="445" y="7"/>
                </a:cubicBezTo>
                <a:cubicBezTo>
                  <a:pt x="469" y="12"/>
                  <a:pt x="492" y="19"/>
                  <a:pt x="515" y="28"/>
                </a:cubicBezTo>
                <a:cubicBezTo>
                  <a:pt x="537" y="38"/>
                  <a:pt x="558" y="49"/>
                  <a:pt x="579" y="63"/>
                </a:cubicBezTo>
                <a:cubicBezTo>
                  <a:pt x="599" y="76"/>
                  <a:pt x="618" y="92"/>
                  <a:pt x="635" y="109"/>
                </a:cubicBezTo>
                <a:cubicBezTo>
                  <a:pt x="652" y="126"/>
                  <a:pt x="668" y="145"/>
                  <a:pt x="681" y="165"/>
                </a:cubicBezTo>
                <a:cubicBezTo>
                  <a:pt x="695" y="185"/>
                  <a:pt x="706" y="207"/>
                  <a:pt x="716" y="229"/>
                </a:cubicBezTo>
                <a:cubicBezTo>
                  <a:pt x="725" y="252"/>
                  <a:pt x="732" y="275"/>
                  <a:pt x="737" y="299"/>
                </a:cubicBezTo>
                <a:cubicBezTo>
                  <a:pt x="741" y="323"/>
                  <a:pt x="744" y="347"/>
                  <a:pt x="744" y="372"/>
                </a:cubicBez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C1B763D-4AEF-484E-8444-81D71AB51885}"/>
              </a:ext>
            </a:extLst>
          </p:cNvPr>
          <p:cNvSpPr txBox="1"/>
          <p:nvPr/>
        </p:nvSpPr>
        <p:spPr>
          <a:xfrm>
            <a:off x="1364975" y="5561890"/>
            <a:ext cx="806311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активностей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895259A-80F7-400D-ADC5-71998D7B2CE5}"/>
              </a:ext>
            </a:extLst>
          </p:cNvPr>
          <p:cNvSpPr txBox="1"/>
          <p:nvPr/>
        </p:nvSpPr>
        <p:spPr>
          <a:xfrm>
            <a:off x="1071396" y="5945458"/>
            <a:ext cx="7694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b="1">
                <a:solidFill>
                  <a:srgbClr val="FFFFFF"/>
                </a:solidFill>
                <a:latin typeface="HSE Sans"/>
                <a:ea typeface="Arial"/>
              </a:rPr>
              <a:t>4</a:t>
            </a:r>
            <a:endParaRPr lang="en-US" sz="1196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41" name="Полилиния: фигура 140">
            <a:extLst>
              <a:ext uri="{FF2B5EF4-FFF2-40B4-BE49-F238E27FC236}">
                <a16:creationId xmlns:a16="http://schemas.microsoft.com/office/drawing/2014/main" id="{155E627B-A4AE-4F54-8BFA-36D0509DDB0C}"/>
              </a:ext>
            </a:extLst>
          </p:cNvPr>
          <p:cNvSpPr/>
          <p:nvPr/>
        </p:nvSpPr>
        <p:spPr>
          <a:xfrm>
            <a:off x="6210242" y="4217975"/>
            <a:ext cx="5359030" cy="2089687"/>
          </a:xfrm>
          <a:custGeom>
            <a:avLst/>
            <a:gdLst/>
            <a:ahLst/>
            <a:cxnLst/>
            <a:rect l="0" t="0" r="r" b="b"/>
            <a:pathLst>
              <a:path w="13070" h="6431">
                <a:moveTo>
                  <a:pt x="0" y="6257"/>
                </a:moveTo>
                <a:lnTo>
                  <a:pt x="0" y="174"/>
                </a:lnTo>
                <a:cubicBezTo>
                  <a:pt x="0" y="162"/>
                  <a:pt x="1" y="151"/>
                  <a:pt x="3" y="140"/>
                </a:cubicBezTo>
                <a:cubicBezTo>
                  <a:pt x="6" y="129"/>
                  <a:pt x="9" y="118"/>
                  <a:pt x="13" y="107"/>
                </a:cubicBezTo>
                <a:cubicBezTo>
                  <a:pt x="18" y="97"/>
                  <a:pt x="23" y="87"/>
                  <a:pt x="29" y="77"/>
                </a:cubicBezTo>
                <a:cubicBezTo>
                  <a:pt x="36" y="68"/>
                  <a:pt x="43" y="59"/>
                  <a:pt x="51" y="51"/>
                </a:cubicBezTo>
                <a:cubicBezTo>
                  <a:pt x="59" y="43"/>
                  <a:pt x="68" y="35"/>
                  <a:pt x="77" y="29"/>
                </a:cubicBezTo>
                <a:cubicBezTo>
                  <a:pt x="87" y="23"/>
                  <a:pt x="97" y="17"/>
                  <a:pt x="107" y="13"/>
                </a:cubicBezTo>
                <a:cubicBezTo>
                  <a:pt x="118" y="9"/>
                  <a:pt x="129" y="5"/>
                  <a:pt x="140" y="3"/>
                </a:cubicBezTo>
                <a:cubicBezTo>
                  <a:pt x="151" y="1"/>
                  <a:pt x="163" y="0"/>
                  <a:pt x="174" y="0"/>
                </a:cubicBezTo>
                <a:lnTo>
                  <a:pt x="12896" y="0"/>
                </a:lnTo>
                <a:cubicBezTo>
                  <a:pt x="12907" y="0"/>
                  <a:pt x="12919" y="1"/>
                  <a:pt x="12930" y="3"/>
                </a:cubicBezTo>
                <a:cubicBezTo>
                  <a:pt x="12941" y="5"/>
                  <a:pt x="12952" y="9"/>
                  <a:pt x="12962" y="13"/>
                </a:cubicBezTo>
                <a:cubicBezTo>
                  <a:pt x="12973" y="17"/>
                  <a:pt x="12983" y="23"/>
                  <a:pt x="12993" y="29"/>
                </a:cubicBezTo>
                <a:cubicBezTo>
                  <a:pt x="13002" y="35"/>
                  <a:pt x="13011" y="43"/>
                  <a:pt x="13019" y="51"/>
                </a:cubicBezTo>
                <a:cubicBezTo>
                  <a:pt x="13027" y="59"/>
                  <a:pt x="13034" y="68"/>
                  <a:pt x="13041" y="77"/>
                </a:cubicBezTo>
                <a:cubicBezTo>
                  <a:pt x="13047" y="87"/>
                  <a:pt x="13052" y="97"/>
                  <a:pt x="13057" y="107"/>
                </a:cubicBezTo>
                <a:cubicBezTo>
                  <a:pt x="13061" y="118"/>
                  <a:pt x="13064" y="129"/>
                  <a:pt x="13067" y="140"/>
                </a:cubicBezTo>
                <a:cubicBezTo>
                  <a:pt x="13069" y="151"/>
                  <a:pt x="13070" y="162"/>
                  <a:pt x="13070" y="174"/>
                </a:cubicBezTo>
                <a:lnTo>
                  <a:pt x="13070" y="6257"/>
                </a:lnTo>
                <a:cubicBezTo>
                  <a:pt x="13070" y="6268"/>
                  <a:pt x="13069" y="6279"/>
                  <a:pt x="13067" y="6291"/>
                </a:cubicBezTo>
                <a:cubicBezTo>
                  <a:pt x="13064" y="6302"/>
                  <a:pt x="13061" y="6313"/>
                  <a:pt x="13057" y="6323"/>
                </a:cubicBezTo>
                <a:cubicBezTo>
                  <a:pt x="13052" y="6334"/>
                  <a:pt x="13047" y="6344"/>
                  <a:pt x="13041" y="6353"/>
                </a:cubicBezTo>
                <a:cubicBezTo>
                  <a:pt x="13034" y="6363"/>
                  <a:pt x="13027" y="6372"/>
                  <a:pt x="13019" y="6380"/>
                </a:cubicBezTo>
                <a:cubicBezTo>
                  <a:pt x="13011" y="6388"/>
                  <a:pt x="13002" y="6395"/>
                  <a:pt x="12993" y="6401"/>
                </a:cubicBezTo>
                <a:cubicBezTo>
                  <a:pt x="12983" y="6408"/>
                  <a:pt x="12973" y="6413"/>
                  <a:pt x="12962" y="6418"/>
                </a:cubicBezTo>
                <a:cubicBezTo>
                  <a:pt x="12952" y="6422"/>
                  <a:pt x="12941" y="6425"/>
                  <a:pt x="12930" y="6427"/>
                </a:cubicBezTo>
                <a:cubicBezTo>
                  <a:pt x="12919" y="6430"/>
                  <a:pt x="12907" y="6431"/>
                  <a:pt x="12896" y="6431"/>
                </a:cubicBezTo>
                <a:lnTo>
                  <a:pt x="174" y="6431"/>
                </a:lnTo>
                <a:cubicBezTo>
                  <a:pt x="163" y="6431"/>
                  <a:pt x="151" y="6430"/>
                  <a:pt x="140" y="6427"/>
                </a:cubicBezTo>
                <a:cubicBezTo>
                  <a:pt x="129" y="6425"/>
                  <a:pt x="118" y="6422"/>
                  <a:pt x="107" y="6418"/>
                </a:cubicBezTo>
                <a:cubicBezTo>
                  <a:pt x="97" y="6413"/>
                  <a:pt x="87" y="6408"/>
                  <a:pt x="77" y="6401"/>
                </a:cubicBezTo>
                <a:cubicBezTo>
                  <a:pt x="68" y="6395"/>
                  <a:pt x="59" y="6388"/>
                  <a:pt x="51" y="6380"/>
                </a:cubicBezTo>
                <a:cubicBezTo>
                  <a:pt x="43" y="6372"/>
                  <a:pt x="36" y="6363"/>
                  <a:pt x="29" y="6353"/>
                </a:cubicBezTo>
                <a:cubicBezTo>
                  <a:pt x="23" y="6344"/>
                  <a:pt x="18" y="6334"/>
                  <a:pt x="13" y="6323"/>
                </a:cubicBezTo>
                <a:cubicBezTo>
                  <a:pt x="9" y="6313"/>
                  <a:pt x="6" y="6302"/>
                  <a:pt x="3" y="6291"/>
                </a:cubicBezTo>
                <a:cubicBezTo>
                  <a:pt x="1" y="6279"/>
                  <a:pt x="0" y="6268"/>
                  <a:pt x="0" y="6257"/>
                </a:cubicBezTo>
                <a:close/>
              </a:path>
            </a:pathLst>
          </a:custGeom>
          <a:solidFill>
            <a:srgbClr val="FF6A00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0480DE6-5896-4063-838A-A63962FF971D}"/>
              </a:ext>
            </a:extLst>
          </p:cNvPr>
          <p:cNvSpPr txBox="1"/>
          <p:nvPr/>
        </p:nvSpPr>
        <p:spPr>
          <a:xfrm>
            <a:off x="1380146" y="5945458"/>
            <a:ext cx="2521524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ROI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маркетинговых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196" dirty="0" err="1">
                <a:solidFill>
                  <a:srgbClr val="0E2D69"/>
                </a:solidFill>
                <a:latin typeface="HSE Sans"/>
                <a:ea typeface="Arial"/>
              </a:rPr>
              <a:t>активностей</a:t>
            </a:r>
            <a:r>
              <a:rPr lang="en-US" sz="1196" dirty="0">
                <a:solidFill>
                  <a:srgbClr val="0E2D69"/>
                </a:solidFill>
                <a:latin typeface="HSE Sans"/>
                <a:ea typeface="Arial"/>
              </a:rPr>
              <a:t>: 300%</a:t>
            </a:r>
            <a:endParaRPr lang="en-US" sz="1196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A5C92870-B615-4F8D-AA1E-48149F5ACA7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405414" y="4481814"/>
            <a:ext cx="284968" cy="2849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48C40F4B-C765-40B9-BF91-86D411DAB49C}"/>
              </a:ext>
            </a:extLst>
          </p:cNvPr>
          <p:cNvSpPr txBox="1"/>
          <p:nvPr/>
        </p:nvSpPr>
        <p:spPr>
          <a:xfrm>
            <a:off x="6405415" y="3873345"/>
            <a:ext cx="1645835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Ключевые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метрики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302C5BB-1658-44D5-856D-25707A02AF60}"/>
              </a:ext>
            </a:extLst>
          </p:cNvPr>
          <p:cNvSpPr txBox="1"/>
          <p:nvPr/>
        </p:nvSpPr>
        <p:spPr>
          <a:xfrm>
            <a:off x="6805189" y="4418261"/>
            <a:ext cx="1320874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/>
                <a:ea typeface="Arial"/>
              </a:rPr>
              <a:t>Снижение % возвратов</a:t>
            </a:r>
            <a:endParaRPr lang="en-US" sz="1048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43573FA3-9339-48FA-B426-B64A910A238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966021" y="4481814"/>
            <a:ext cx="284968" cy="2849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8C944059-BF78-4C0D-9A72-D7CEC731E013}"/>
              </a:ext>
            </a:extLst>
          </p:cNvPr>
          <p:cNvSpPr txBox="1"/>
          <p:nvPr/>
        </p:nvSpPr>
        <p:spPr>
          <a:xfrm>
            <a:off x="6805189" y="4613843"/>
            <a:ext cx="902235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с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4%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до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3%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F742A5-9EAF-4E24-9288-6717D7EECEC8}"/>
              </a:ext>
            </a:extLst>
          </p:cNvPr>
          <p:cNvSpPr txBox="1"/>
          <p:nvPr/>
        </p:nvSpPr>
        <p:spPr>
          <a:xfrm>
            <a:off x="9365797" y="4418261"/>
            <a:ext cx="1393010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/>
                <a:ea typeface="Arial"/>
              </a:rPr>
              <a:t>Рост повторных покупок</a:t>
            </a:r>
            <a:endParaRPr lang="en-US" sz="1048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F9884BC1-571E-45F7-8217-E44DBF438E4E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6405414" y="5090702"/>
            <a:ext cx="284968" cy="2849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84A144B2-F59A-4DE0-B36C-BDB2B84C3119}"/>
              </a:ext>
            </a:extLst>
          </p:cNvPr>
          <p:cNvSpPr txBox="1"/>
          <p:nvPr/>
        </p:nvSpPr>
        <p:spPr>
          <a:xfrm>
            <a:off x="9365796" y="4613843"/>
            <a:ext cx="432811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+15%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FE00EB3-8EA0-423B-95DE-831F5E064D7D}"/>
              </a:ext>
            </a:extLst>
          </p:cNvPr>
          <p:cNvSpPr txBox="1"/>
          <p:nvPr/>
        </p:nvSpPr>
        <p:spPr>
          <a:xfrm>
            <a:off x="6805189" y="5027149"/>
            <a:ext cx="1538883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/>
                <a:ea typeface="Arial"/>
              </a:rPr>
              <a:t>Время обработки возврата</a:t>
            </a:r>
            <a:endParaRPr lang="en-US" sz="1048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3765F371-E3F2-445D-AA80-762694C87B4C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8966022" y="5090702"/>
            <a:ext cx="361232" cy="28496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0E6A8AD-22D6-41B9-ACD3-0D401F1D8C9B}"/>
              </a:ext>
            </a:extLst>
          </p:cNvPr>
          <p:cNvSpPr txBox="1"/>
          <p:nvPr/>
        </p:nvSpPr>
        <p:spPr>
          <a:xfrm>
            <a:off x="6805189" y="5223140"/>
            <a:ext cx="1086580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с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5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до</a:t>
            </a:r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 2 </a:t>
            </a:r>
            <a:r>
              <a:rPr lang="en-US" sz="1503" b="1" dirty="0" err="1">
                <a:solidFill>
                  <a:srgbClr val="0E2D69"/>
                </a:solidFill>
                <a:latin typeface="HSE Sans"/>
                <a:ea typeface="Arial"/>
              </a:rPr>
              <a:t>дней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6A5F26E-6FBD-4DCA-BEC9-45B7AF332D36}"/>
              </a:ext>
            </a:extLst>
          </p:cNvPr>
          <p:cNvSpPr txBox="1"/>
          <p:nvPr/>
        </p:nvSpPr>
        <p:spPr>
          <a:xfrm>
            <a:off x="9441651" y="5027149"/>
            <a:ext cx="1088439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/>
                <a:ea typeface="Arial"/>
              </a:rPr>
              <a:t>Согласие на обмен</a:t>
            </a:r>
            <a:endParaRPr lang="en-US" sz="1048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DB52FB4-D08D-417C-9009-F5E3BC6FFF77}"/>
              </a:ext>
            </a:extLst>
          </p:cNvPr>
          <p:cNvSpPr txBox="1"/>
          <p:nvPr/>
        </p:nvSpPr>
        <p:spPr>
          <a:xfrm>
            <a:off x="9441651" y="5223140"/>
            <a:ext cx="336631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/>
                <a:ea typeface="Arial"/>
              </a:rPr>
              <a:t>60%</a:t>
            </a:r>
            <a:endParaRPr lang="en-US" sz="1503" dirty="0">
              <a:solidFill>
                <a:srgbClr val="0E2D69"/>
              </a:solidFill>
              <a:latin typeface="HSE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05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B385-77AB-29FA-CB7C-522C8584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915CDA2-5323-E0BD-7A8F-7D2409AA4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0937E2-E92F-8E65-9DBF-8C66E57285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0A72093-5045-4EAD-5A77-B818B9520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Юнит-экономика/финансовая модель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49DF6AFF-3FD7-49FD-8809-6A0CEB808347}"/>
              </a:ext>
            </a:extLst>
          </p:cNvPr>
          <p:cNvSpPr/>
          <p:nvPr/>
        </p:nvSpPr>
        <p:spPr>
          <a:xfrm>
            <a:off x="580978" y="1687098"/>
            <a:ext cx="2890142" cy="1941879"/>
          </a:xfrm>
          <a:custGeom>
            <a:avLst/>
            <a:gdLst/>
            <a:ahLst/>
            <a:cxnLst/>
            <a:rect l="0" t="0" r="r" b="b"/>
            <a:pathLst>
              <a:path w="6222" h="4736">
                <a:moveTo>
                  <a:pt x="0" y="4551"/>
                </a:moveTo>
                <a:lnTo>
                  <a:pt x="0" y="186"/>
                </a:lnTo>
                <a:cubicBezTo>
                  <a:pt x="0" y="173"/>
                  <a:pt x="0" y="161"/>
                  <a:pt x="2" y="149"/>
                </a:cubicBezTo>
                <a:cubicBezTo>
                  <a:pt x="4" y="137"/>
                  <a:pt x="7" y="126"/>
                  <a:pt x="10" y="115"/>
                </a:cubicBezTo>
                <a:cubicBezTo>
                  <a:pt x="14" y="103"/>
                  <a:pt x="18" y="93"/>
                  <a:pt x="23" y="82"/>
                </a:cubicBezTo>
                <a:cubicBezTo>
                  <a:pt x="28" y="72"/>
                  <a:pt x="34" y="63"/>
                  <a:pt x="40" y="54"/>
                </a:cubicBezTo>
                <a:cubicBezTo>
                  <a:pt x="47" y="46"/>
                  <a:pt x="54" y="38"/>
                  <a:pt x="61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36" y="0"/>
                </a:lnTo>
                <a:cubicBezTo>
                  <a:pt x="6048" y="0"/>
                  <a:pt x="6060" y="1"/>
                  <a:pt x="6072" y="3"/>
                </a:cubicBezTo>
                <a:cubicBezTo>
                  <a:pt x="6084" y="6"/>
                  <a:pt x="6096" y="9"/>
                  <a:pt x="6107" y="14"/>
                </a:cubicBezTo>
                <a:cubicBezTo>
                  <a:pt x="6118" y="19"/>
                  <a:pt x="6129" y="24"/>
                  <a:pt x="6139" y="31"/>
                </a:cubicBezTo>
                <a:cubicBezTo>
                  <a:pt x="6149" y="38"/>
                  <a:pt x="6159" y="46"/>
                  <a:pt x="6167" y="54"/>
                </a:cubicBezTo>
                <a:cubicBezTo>
                  <a:pt x="6176" y="63"/>
                  <a:pt x="6184" y="72"/>
                  <a:pt x="6190" y="82"/>
                </a:cubicBezTo>
                <a:cubicBezTo>
                  <a:pt x="6197" y="93"/>
                  <a:pt x="6203" y="103"/>
                  <a:pt x="6208" y="115"/>
                </a:cubicBezTo>
                <a:cubicBezTo>
                  <a:pt x="6212" y="126"/>
                  <a:pt x="6216" y="137"/>
                  <a:pt x="6218" y="149"/>
                </a:cubicBezTo>
                <a:cubicBezTo>
                  <a:pt x="6220" y="161"/>
                  <a:pt x="6222" y="173"/>
                  <a:pt x="6222" y="186"/>
                </a:cubicBezTo>
                <a:lnTo>
                  <a:pt x="6222" y="4551"/>
                </a:lnTo>
                <a:cubicBezTo>
                  <a:pt x="6222" y="4563"/>
                  <a:pt x="6220" y="4575"/>
                  <a:pt x="6218" y="4587"/>
                </a:cubicBezTo>
                <a:cubicBezTo>
                  <a:pt x="6216" y="4599"/>
                  <a:pt x="6212" y="4610"/>
                  <a:pt x="6208" y="4622"/>
                </a:cubicBezTo>
                <a:cubicBezTo>
                  <a:pt x="6203" y="4633"/>
                  <a:pt x="6197" y="4644"/>
                  <a:pt x="6190" y="4654"/>
                </a:cubicBezTo>
                <a:cubicBezTo>
                  <a:pt x="6184" y="4664"/>
                  <a:pt x="6176" y="4673"/>
                  <a:pt x="6167" y="4682"/>
                </a:cubicBezTo>
                <a:cubicBezTo>
                  <a:pt x="6159" y="4691"/>
                  <a:pt x="6149" y="4698"/>
                  <a:pt x="6139" y="4705"/>
                </a:cubicBezTo>
                <a:cubicBezTo>
                  <a:pt x="6129" y="4712"/>
                  <a:pt x="6118" y="4718"/>
                  <a:pt x="6107" y="4722"/>
                </a:cubicBezTo>
                <a:cubicBezTo>
                  <a:pt x="6096" y="4727"/>
                  <a:pt x="6084" y="4730"/>
                  <a:pt x="6072" y="4733"/>
                </a:cubicBezTo>
                <a:cubicBezTo>
                  <a:pt x="6060" y="4735"/>
                  <a:pt x="6048" y="4736"/>
                  <a:pt x="6036" y="4736"/>
                </a:cubicBezTo>
                <a:lnTo>
                  <a:pt x="139" y="4736"/>
                </a:lnTo>
                <a:cubicBezTo>
                  <a:pt x="130" y="4736"/>
                  <a:pt x="121" y="4735"/>
                  <a:pt x="112" y="4733"/>
                </a:cubicBezTo>
                <a:cubicBezTo>
                  <a:pt x="103" y="4730"/>
                  <a:pt x="94" y="4727"/>
                  <a:pt x="86" y="4722"/>
                </a:cubicBezTo>
                <a:cubicBezTo>
                  <a:pt x="77" y="4718"/>
                  <a:pt x="69" y="4712"/>
                  <a:pt x="61" y="4705"/>
                </a:cubicBezTo>
                <a:cubicBezTo>
                  <a:pt x="54" y="4698"/>
                  <a:pt x="47" y="4691"/>
                  <a:pt x="40" y="4682"/>
                </a:cubicBezTo>
                <a:cubicBezTo>
                  <a:pt x="34" y="4673"/>
                  <a:pt x="28" y="4664"/>
                  <a:pt x="23" y="4654"/>
                </a:cubicBezTo>
                <a:cubicBezTo>
                  <a:pt x="18" y="4644"/>
                  <a:pt x="14" y="4633"/>
                  <a:pt x="10" y="4622"/>
                </a:cubicBezTo>
                <a:cubicBezTo>
                  <a:pt x="7" y="4610"/>
                  <a:pt x="4" y="4599"/>
                  <a:pt x="2" y="4587"/>
                </a:cubicBezTo>
                <a:cubicBezTo>
                  <a:pt x="0" y="4575"/>
                  <a:pt x="0" y="4563"/>
                  <a:pt x="0" y="45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105327ED-F1B8-42A3-B87A-2FF30C7B4F7A}"/>
              </a:ext>
            </a:extLst>
          </p:cNvPr>
          <p:cNvSpPr/>
          <p:nvPr/>
        </p:nvSpPr>
        <p:spPr>
          <a:xfrm>
            <a:off x="592128" y="1687098"/>
            <a:ext cx="76675" cy="1941879"/>
          </a:xfrm>
          <a:custGeom>
            <a:avLst/>
            <a:gdLst/>
            <a:ahLst/>
            <a:cxnLst/>
            <a:rect l="0" t="0" r="r" b="b"/>
            <a:pathLst>
              <a:path w="187" h="4736">
                <a:moveTo>
                  <a:pt x="0" y="0"/>
                </a:moveTo>
                <a:lnTo>
                  <a:pt x="187" y="0"/>
                </a:lnTo>
                <a:lnTo>
                  <a:pt x="187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224E11-FCE4-4C3B-AA92-0D555D86CBE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07937" y="1898626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EBEAB9-1956-4ED6-B080-C75BE7B000B7}"/>
              </a:ext>
            </a:extLst>
          </p:cNvPr>
          <p:cNvSpPr txBox="1"/>
          <p:nvPr/>
        </p:nvSpPr>
        <p:spPr>
          <a:xfrm>
            <a:off x="1157020" y="1917744"/>
            <a:ext cx="1086964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Годовой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GMV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44816-E028-4396-A684-F9F820DAA2E5}"/>
              </a:ext>
            </a:extLst>
          </p:cNvPr>
          <p:cNvSpPr txBox="1"/>
          <p:nvPr/>
        </p:nvSpPr>
        <p:spPr>
          <a:xfrm>
            <a:off x="815117" y="2292683"/>
            <a:ext cx="1795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До</a:t>
            </a:r>
            <a:endParaRPr lang="en-US" sz="1048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C17C2-2CF6-44CC-AC4D-3B5AD4957602}"/>
              </a:ext>
            </a:extLst>
          </p:cNvPr>
          <p:cNvSpPr txBox="1"/>
          <p:nvPr/>
        </p:nvSpPr>
        <p:spPr>
          <a:xfrm>
            <a:off x="818525" y="2500295"/>
            <a:ext cx="1033937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2 875 </a:t>
            </a:r>
            <a:r>
              <a:rPr lang="en-US" sz="1503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млрд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92973-1771-45F8-A4EC-6860BA53A7C7}"/>
              </a:ext>
            </a:extLst>
          </p:cNvPr>
          <p:cNvSpPr txBox="1"/>
          <p:nvPr/>
        </p:nvSpPr>
        <p:spPr>
          <a:xfrm>
            <a:off x="1882796" y="2520278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7EFE4-DCE7-4739-A4A0-6F87C595514A}"/>
              </a:ext>
            </a:extLst>
          </p:cNvPr>
          <p:cNvSpPr txBox="1"/>
          <p:nvPr/>
        </p:nvSpPr>
        <p:spPr>
          <a:xfrm>
            <a:off x="2920354" y="2285864"/>
            <a:ext cx="3927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После</a:t>
            </a:r>
            <a:endParaRPr lang="en-US" sz="1048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FABEC-F684-4C1D-9EC5-3CF0CEAC1D34}"/>
              </a:ext>
            </a:extLst>
          </p:cNvPr>
          <p:cNvSpPr txBox="1"/>
          <p:nvPr/>
        </p:nvSpPr>
        <p:spPr>
          <a:xfrm>
            <a:off x="2143459" y="2476397"/>
            <a:ext cx="1033937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2 946 </a:t>
            </a:r>
            <a:r>
              <a:rPr lang="en-US" sz="1503" b="1" dirty="0" err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млрд</a:t>
            </a:r>
            <a:endParaRPr lang="en-US" sz="1503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D081F055-F02A-4EC7-AC24-FFB6E3245CBB}"/>
              </a:ext>
            </a:extLst>
          </p:cNvPr>
          <p:cNvSpPr/>
          <p:nvPr/>
        </p:nvSpPr>
        <p:spPr>
          <a:xfrm>
            <a:off x="2738200" y="2877820"/>
            <a:ext cx="514172" cy="171801"/>
          </a:xfrm>
          <a:custGeom>
            <a:avLst/>
            <a:gdLst/>
            <a:ahLst/>
            <a:cxnLst/>
            <a:rect l="0" t="0" r="r" b="b"/>
            <a:pathLst>
              <a:path w="1254" h="419">
                <a:moveTo>
                  <a:pt x="0" y="326"/>
                </a:moveTo>
                <a:lnTo>
                  <a:pt x="0" y="93"/>
                </a:ln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9" y="3"/>
                  <a:pt x="80" y="0"/>
                  <a:pt x="93" y="0"/>
                </a:cubicBezTo>
                <a:lnTo>
                  <a:pt x="1162" y="0"/>
                </a:lnTo>
                <a:cubicBezTo>
                  <a:pt x="1174" y="0"/>
                  <a:pt x="1186" y="3"/>
                  <a:pt x="1197" y="7"/>
                </a:cubicBezTo>
                <a:cubicBezTo>
                  <a:pt x="1208" y="12"/>
                  <a:pt x="1218" y="19"/>
                  <a:pt x="1227" y="27"/>
                </a:cubicBezTo>
                <a:cubicBezTo>
                  <a:pt x="1236" y="36"/>
                  <a:pt x="1243" y="46"/>
                  <a:pt x="1247" y="58"/>
                </a:cubicBezTo>
                <a:cubicBezTo>
                  <a:pt x="1252" y="69"/>
                  <a:pt x="1254" y="81"/>
                  <a:pt x="1254" y="93"/>
                </a:cubicBezTo>
                <a:lnTo>
                  <a:pt x="1254" y="326"/>
                </a:lnTo>
                <a:cubicBezTo>
                  <a:pt x="1254" y="339"/>
                  <a:pt x="1252" y="350"/>
                  <a:pt x="1247" y="362"/>
                </a:cubicBezTo>
                <a:cubicBezTo>
                  <a:pt x="1243" y="373"/>
                  <a:pt x="1236" y="383"/>
                  <a:pt x="1227" y="392"/>
                </a:cubicBezTo>
                <a:cubicBezTo>
                  <a:pt x="1218" y="401"/>
                  <a:pt x="1208" y="407"/>
                  <a:pt x="1197" y="412"/>
                </a:cubicBezTo>
                <a:cubicBezTo>
                  <a:pt x="1186" y="417"/>
                  <a:pt x="1174" y="419"/>
                  <a:pt x="1162" y="419"/>
                </a:cubicBezTo>
                <a:lnTo>
                  <a:pt x="93" y="419"/>
                </a:lnTo>
                <a:cubicBezTo>
                  <a:pt x="80" y="419"/>
                  <a:pt x="69" y="417"/>
                  <a:pt x="57" y="412"/>
                </a:cubicBezTo>
                <a:cubicBezTo>
                  <a:pt x="46" y="407"/>
                  <a:pt x="36" y="401"/>
                  <a:pt x="27" y="392"/>
                </a:cubicBezTo>
                <a:cubicBezTo>
                  <a:pt x="18" y="383"/>
                  <a:pt x="12" y="373"/>
                  <a:pt x="7" y="362"/>
                </a:cubicBezTo>
                <a:cubicBezTo>
                  <a:pt x="2" y="350"/>
                  <a:pt x="0" y="339"/>
                  <a:pt x="0" y="326"/>
                </a:cubicBezTo>
                <a:close/>
              </a:path>
            </a:pathLst>
          </a:custGeom>
          <a:solidFill>
            <a:srgbClr val="D1FAE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7EEC84-87FC-4374-8CF2-FF47094A5EC0}"/>
              </a:ext>
            </a:extLst>
          </p:cNvPr>
          <p:cNvSpPr txBox="1"/>
          <p:nvPr/>
        </p:nvSpPr>
        <p:spPr>
          <a:xfrm>
            <a:off x="3202632" y="2487158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FF6A00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1F0310C1-3108-4B53-A9FA-4D4BFE02E531}"/>
              </a:ext>
            </a:extLst>
          </p:cNvPr>
          <p:cNvSpPr/>
          <p:nvPr/>
        </p:nvSpPr>
        <p:spPr>
          <a:xfrm>
            <a:off x="3604378" y="1687098"/>
            <a:ext cx="2551177" cy="1941879"/>
          </a:xfrm>
          <a:custGeom>
            <a:avLst/>
            <a:gdLst/>
            <a:ahLst/>
            <a:cxnLst/>
            <a:rect l="0" t="0" r="r" b="b"/>
            <a:pathLst>
              <a:path w="6222" h="4736">
                <a:moveTo>
                  <a:pt x="0" y="4551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7" y="126"/>
                  <a:pt x="11" y="115"/>
                </a:cubicBezTo>
                <a:cubicBezTo>
                  <a:pt x="14" y="103"/>
                  <a:pt x="19" y="93"/>
                  <a:pt x="24" y="82"/>
                </a:cubicBezTo>
                <a:cubicBezTo>
                  <a:pt x="29" y="72"/>
                  <a:pt x="35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70" y="24"/>
                  <a:pt x="78" y="19"/>
                  <a:pt x="86" y="14"/>
                </a:cubicBezTo>
                <a:cubicBezTo>
                  <a:pt x="95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37" y="0"/>
                </a:lnTo>
                <a:cubicBezTo>
                  <a:pt x="6049" y="0"/>
                  <a:pt x="6061" y="1"/>
                  <a:pt x="6073" y="3"/>
                </a:cubicBezTo>
                <a:cubicBezTo>
                  <a:pt x="6085" y="6"/>
                  <a:pt x="6096" y="9"/>
                  <a:pt x="6108" y="14"/>
                </a:cubicBezTo>
                <a:cubicBezTo>
                  <a:pt x="6119" y="19"/>
                  <a:pt x="6130" y="24"/>
                  <a:pt x="6140" y="31"/>
                </a:cubicBezTo>
                <a:cubicBezTo>
                  <a:pt x="6150" y="38"/>
                  <a:pt x="6159" y="46"/>
                  <a:pt x="6168" y="54"/>
                </a:cubicBezTo>
                <a:cubicBezTo>
                  <a:pt x="6177" y="63"/>
                  <a:pt x="6184" y="72"/>
                  <a:pt x="6191" y="82"/>
                </a:cubicBezTo>
                <a:cubicBezTo>
                  <a:pt x="6198" y="93"/>
                  <a:pt x="6203" y="103"/>
                  <a:pt x="6208" y="115"/>
                </a:cubicBezTo>
                <a:cubicBezTo>
                  <a:pt x="6213" y="126"/>
                  <a:pt x="6216" y="137"/>
                  <a:pt x="6219" y="149"/>
                </a:cubicBezTo>
                <a:cubicBezTo>
                  <a:pt x="6221" y="161"/>
                  <a:pt x="6222" y="173"/>
                  <a:pt x="6222" y="186"/>
                </a:cubicBezTo>
                <a:lnTo>
                  <a:pt x="6222" y="4551"/>
                </a:lnTo>
                <a:cubicBezTo>
                  <a:pt x="6222" y="4563"/>
                  <a:pt x="6221" y="4575"/>
                  <a:pt x="6219" y="4587"/>
                </a:cubicBezTo>
                <a:cubicBezTo>
                  <a:pt x="6216" y="4599"/>
                  <a:pt x="6213" y="4610"/>
                  <a:pt x="6208" y="4622"/>
                </a:cubicBezTo>
                <a:cubicBezTo>
                  <a:pt x="6203" y="4633"/>
                  <a:pt x="6198" y="4644"/>
                  <a:pt x="6191" y="4654"/>
                </a:cubicBezTo>
                <a:cubicBezTo>
                  <a:pt x="6184" y="4664"/>
                  <a:pt x="6177" y="4673"/>
                  <a:pt x="6168" y="4682"/>
                </a:cubicBezTo>
                <a:cubicBezTo>
                  <a:pt x="6159" y="4691"/>
                  <a:pt x="6150" y="4698"/>
                  <a:pt x="6140" y="4705"/>
                </a:cubicBezTo>
                <a:cubicBezTo>
                  <a:pt x="6130" y="4712"/>
                  <a:pt x="6119" y="4718"/>
                  <a:pt x="6108" y="4722"/>
                </a:cubicBezTo>
                <a:cubicBezTo>
                  <a:pt x="6096" y="4727"/>
                  <a:pt x="6085" y="4730"/>
                  <a:pt x="6073" y="4733"/>
                </a:cubicBezTo>
                <a:cubicBezTo>
                  <a:pt x="6061" y="4735"/>
                  <a:pt x="6049" y="4736"/>
                  <a:pt x="6037" y="4736"/>
                </a:cubicBezTo>
                <a:lnTo>
                  <a:pt x="139" y="4736"/>
                </a:lnTo>
                <a:cubicBezTo>
                  <a:pt x="130" y="4736"/>
                  <a:pt x="121" y="4735"/>
                  <a:pt x="112" y="4733"/>
                </a:cubicBezTo>
                <a:cubicBezTo>
                  <a:pt x="103" y="4730"/>
                  <a:pt x="95" y="4727"/>
                  <a:pt x="86" y="4722"/>
                </a:cubicBezTo>
                <a:cubicBezTo>
                  <a:pt x="78" y="4718"/>
                  <a:pt x="70" y="4712"/>
                  <a:pt x="62" y="4705"/>
                </a:cubicBezTo>
                <a:cubicBezTo>
                  <a:pt x="54" y="4698"/>
                  <a:pt x="47" y="4691"/>
                  <a:pt x="41" y="4682"/>
                </a:cubicBezTo>
                <a:cubicBezTo>
                  <a:pt x="35" y="4673"/>
                  <a:pt x="29" y="4664"/>
                  <a:pt x="24" y="4654"/>
                </a:cubicBezTo>
                <a:cubicBezTo>
                  <a:pt x="19" y="4644"/>
                  <a:pt x="14" y="4633"/>
                  <a:pt x="11" y="4622"/>
                </a:cubicBezTo>
                <a:cubicBezTo>
                  <a:pt x="7" y="4610"/>
                  <a:pt x="5" y="4599"/>
                  <a:pt x="3" y="4587"/>
                </a:cubicBezTo>
                <a:cubicBezTo>
                  <a:pt x="1" y="4575"/>
                  <a:pt x="0" y="4563"/>
                  <a:pt x="0" y="45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0166A118-9F4E-48CF-9239-4ECED9C4AEB0}"/>
              </a:ext>
            </a:extLst>
          </p:cNvPr>
          <p:cNvSpPr/>
          <p:nvPr/>
        </p:nvSpPr>
        <p:spPr>
          <a:xfrm>
            <a:off x="3585517" y="1687098"/>
            <a:ext cx="76265" cy="1941879"/>
          </a:xfrm>
          <a:custGeom>
            <a:avLst/>
            <a:gdLst/>
            <a:ahLst/>
            <a:cxnLst/>
            <a:rect l="0" t="0" r="r" b="b"/>
            <a:pathLst>
              <a:path w="186" h="4736">
                <a:moveTo>
                  <a:pt x="0" y="0"/>
                </a:moveTo>
                <a:lnTo>
                  <a:pt x="186" y="0"/>
                </a:lnTo>
                <a:lnTo>
                  <a:pt x="186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1E186E0-B57F-4218-93CA-7954DAB9CC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813901" y="1896621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5AAA06-7956-47F3-846F-52FC2D2A632A}"/>
              </a:ext>
            </a:extLst>
          </p:cNvPr>
          <p:cNvSpPr txBox="1"/>
          <p:nvPr/>
        </p:nvSpPr>
        <p:spPr>
          <a:xfrm>
            <a:off x="2830047" y="2898322"/>
            <a:ext cx="312586" cy="1384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 dirty="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+</a:t>
            </a:r>
            <a:r>
              <a:rPr lang="ru-RU" sz="90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0</a:t>
            </a:r>
            <a:r>
              <a:rPr lang="en-US" sz="90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,5</a:t>
            </a:r>
            <a:r>
              <a:rPr lang="en-US" sz="900" dirty="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%</a:t>
            </a:r>
            <a:endParaRPr lang="en-US" sz="900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2C2D8B-2079-4E55-83A7-01EB9A3C609F}"/>
              </a:ext>
            </a:extLst>
          </p:cNvPr>
          <p:cNvSpPr txBox="1"/>
          <p:nvPr/>
        </p:nvSpPr>
        <p:spPr>
          <a:xfrm>
            <a:off x="4156682" y="1913023"/>
            <a:ext cx="977832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%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Возвратов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E3D0B9-6CD2-4F30-B157-3A696A47F298}"/>
              </a:ext>
            </a:extLst>
          </p:cNvPr>
          <p:cNvSpPr txBox="1"/>
          <p:nvPr/>
        </p:nvSpPr>
        <p:spPr>
          <a:xfrm>
            <a:off x="3813901" y="2280405"/>
            <a:ext cx="1795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До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2E039-3448-4E9F-AD50-81A18C31D25B}"/>
              </a:ext>
            </a:extLst>
          </p:cNvPr>
          <p:cNvSpPr txBox="1"/>
          <p:nvPr/>
        </p:nvSpPr>
        <p:spPr>
          <a:xfrm>
            <a:off x="3813901" y="2476397"/>
            <a:ext cx="460062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4,0%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FA8365-01C4-4DBE-8A80-75A32AF85497}"/>
              </a:ext>
            </a:extLst>
          </p:cNvPr>
          <p:cNvSpPr txBox="1"/>
          <p:nvPr/>
        </p:nvSpPr>
        <p:spPr>
          <a:xfrm>
            <a:off x="5580904" y="2294278"/>
            <a:ext cx="3927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После</a:t>
            </a:r>
            <a:endParaRPr lang="en-US" sz="1048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D3774F19-DC80-4F04-B80C-FA0E1D8147C4}"/>
              </a:ext>
            </a:extLst>
          </p:cNvPr>
          <p:cNvSpPr/>
          <p:nvPr/>
        </p:nvSpPr>
        <p:spPr>
          <a:xfrm>
            <a:off x="5451131" y="2867150"/>
            <a:ext cx="514172" cy="171801"/>
          </a:xfrm>
          <a:custGeom>
            <a:avLst/>
            <a:gdLst/>
            <a:ahLst/>
            <a:cxnLst/>
            <a:rect l="0" t="0" r="r" b="b"/>
            <a:pathLst>
              <a:path w="1254" h="419">
                <a:moveTo>
                  <a:pt x="0" y="326"/>
                </a:moveTo>
                <a:lnTo>
                  <a:pt x="0" y="94"/>
                </a:lnTo>
                <a:cubicBezTo>
                  <a:pt x="0" y="82"/>
                  <a:pt x="2" y="70"/>
                  <a:pt x="7" y="59"/>
                </a:cubicBezTo>
                <a:cubicBezTo>
                  <a:pt x="11" y="46"/>
                  <a:pt x="18" y="36"/>
                  <a:pt x="27" y="27"/>
                </a:cubicBezTo>
                <a:cubicBezTo>
                  <a:pt x="35" y="19"/>
                  <a:pt x="45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lnTo>
                  <a:pt x="1161" y="0"/>
                </a:lnTo>
                <a:cubicBezTo>
                  <a:pt x="1173" y="0"/>
                  <a:pt x="1185" y="3"/>
                  <a:pt x="1197" y="7"/>
                </a:cubicBezTo>
                <a:cubicBezTo>
                  <a:pt x="1208" y="12"/>
                  <a:pt x="1218" y="19"/>
                  <a:pt x="1227" y="27"/>
                </a:cubicBezTo>
                <a:cubicBezTo>
                  <a:pt x="1236" y="36"/>
                  <a:pt x="1242" y="46"/>
                  <a:pt x="1247" y="59"/>
                </a:cubicBezTo>
                <a:cubicBezTo>
                  <a:pt x="1252" y="70"/>
                  <a:pt x="1254" y="82"/>
                  <a:pt x="1254" y="94"/>
                </a:cubicBezTo>
                <a:lnTo>
                  <a:pt x="1254" y="326"/>
                </a:lnTo>
                <a:cubicBezTo>
                  <a:pt x="1254" y="339"/>
                  <a:pt x="1252" y="350"/>
                  <a:pt x="1247" y="362"/>
                </a:cubicBezTo>
                <a:cubicBezTo>
                  <a:pt x="1242" y="373"/>
                  <a:pt x="1236" y="383"/>
                  <a:pt x="1227" y="392"/>
                </a:cubicBezTo>
                <a:cubicBezTo>
                  <a:pt x="1218" y="401"/>
                  <a:pt x="1208" y="407"/>
                  <a:pt x="1197" y="412"/>
                </a:cubicBezTo>
                <a:cubicBezTo>
                  <a:pt x="1185" y="417"/>
                  <a:pt x="1173" y="419"/>
                  <a:pt x="1161" y="419"/>
                </a:cubicBezTo>
                <a:lnTo>
                  <a:pt x="92" y="419"/>
                </a:lnTo>
                <a:cubicBezTo>
                  <a:pt x="80" y="419"/>
                  <a:pt x="68" y="417"/>
                  <a:pt x="57" y="412"/>
                </a:cubicBezTo>
                <a:cubicBezTo>
                  <a:pt x="45" y="407"/>
                  <a:pt x="35" y="401"/>
                  <a:pt x="27" y="392"/>
                </a:cubicBezTo>
                <a:cubicBezTo>
                  <a:pt x="18" y="383"/>
                  <a:pt x="11" y="373"/>
                  <a:pt x="7" y="362"/>
                </a:cubicBezTo>
                <a:cubicBezTo>
                  <a:pt x="2" y="350"/>
                  <a:pt x="0" y="339"/>
                  <a:pt x="0" y="326"/>
                </a:cubicBezTo>
                <a:close/>
              </a:path>
            </a:pathLst>
          </a:custGeom>
          <a:solidFill>
            <a:srgbClr val="D1FAE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1F71F-F129-45A0-B45A-C28712762902}"/>
              </a:ext>
            </a:extLst>
          </p:cNvPr>
          <p:cNvSpPr txBox="1"/>
          <p:nvPr/>
        </p:nvSpPr>
        <p:spPr>
          <a:xfrm>
            <a:off x="5531087" y="2476397"/>
            <a:ext cx="452047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3,0%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C23C1E99-9366-4E05-9E97-54A514F3C828}"/>
              </a:ext>
            </a:extLst>
          </p:cNvPr>
          <p:cNvSpPr/>
          <p:nvPr/>
        </p:nvSpPr>
        <p:spPr>
          <a:xfrm>
            <a:off x="6402800" y="1687098"/>
            <a:ext cx="2551177" cy="1941879"/>
          </a:xfrm>
          <a:custGeom>
            <a:avLst/>
            <a:gdLst/>
            <a:ahLst/>
            <a:cxnLst/>
            <a:rect l="0" t="0" r="r" b="b"/>
            <a:pathLst>
              <a:path w="6222" h="4736">
                <a:moveTo>
                  <a:pt x="0" y="4551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5"/>
                </a:cubicBezTo>
                <a:cubicBezTo>
                  <a:pt x="14" y="103"/>
                  <a:pt x="18" y="93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36" y="0"/>
                </a:lnTo>
                <a:cubicBezTo>
                  <a:pt x="6048" y="0"/>
                  <a:pt x="6061" y="1"/>
                  <a:pt x="6072" y="3"/>
                </a:cubicBezTo>
                <a:cubicBezTo>
                  <a:pt x="6084" y="6"/>
                  <a:pt x="6096" y="9"/>
                  <a:pt x="6107" y="14"/>
                </a:cubicBezTo>
                <a:cubicBezTo>
                  <a:pt x="6119" y="19"/>
                  <a:pt x="6129" y="24"/>
                  <a:pt x="6139" y="31"/>
                </a:cubicBezTo>
                <a:cubicBezTo>
                  <a:pt x="6150" y="38"/>
                  <a:pt x="6159" y="46"/>
                  <a:pt x="6168" y="54"/>
                </a:cubicBezTo>
                <a:cubicBezTo>
                  <a:pt x="6176" y="63"/>
                  <a:pt x="6184" y="72"/>
                  <a:pt x="6191" y="82"/>
                </a:cubicBezTo>
                <a:cubicBezTo>
                  <a:pt x="6197" y="93"/>
                  <a:pt x="6203" y="103"/>
                  <a:pt x="6208" y="115"/>
                </a:cubicBezTo>
                <a:cubicBezTo>
                  <a:pt x="6212" y="126"/>
                  <a:pt x="6216" y="137"/>
                  <a:pt x="6218" y="149"/>
                </a:cubicBezTo>
                <a:cubicBezTo>
                  <a:pt x="6221" y="161"/>
                  <a:pt x="6222" y="173"/>
                  <a:pt x="6222" y="186"/>
                </a:cubicBezTo>
                <a:lnTo>
                  <a:pt x="6222" y="4551"/>
                </a:lnTo>
                <a:cubicBezTo>
                  <a:pt x="6222" y="4563"/>
                  <a:pt x="6221" y="4575"/>
                  <a:pt x="6218" y="4587"/>
                </a:cubicBezTo>
                <a:cubicBezTo>
                  <a:pt x="6216" y="4599"/>
                  <a:pt x="6212" y="4610"/>
                  <a:pt x="6208" y="4622"/>
                </a:cubicBezTo>
                <a:cubicBezTo>
                  <a:pt x="6203" y="4633"/>
                  <a:pt x="6197" y="4644"/>
                  <a:pt x="6191" y="4654"/>
                </a:cubicBezTo>
                <a:cubicBezTo>
                  <a:pt x="6184" y="4664"/>
                  <a:pt x="6176" y="4673"/>
                  <a:pt x="6168" y="4682"/>
                </a:cubicBezTo>
                <a:cubicBezTo>
                  <a:pt x="6159" y="4691"/>
                  <a:pt x="6150" y="4698"/>
                  <a:pt x="6139" y="4705"/>
                </a:cubicBezTo>
                <a:cubicBezTo>
                  <a:pt x="6129" y="4712"/>
                  <a:pt x="6119" y="4718"/>
                  <a:pt x="6107" y="4722"/>
                </a:cubicBezTo>
                <a:cubicBezTo>
                  <a:pt x="6096" y="4727"/>
                  <a:pt x="6084" y="4730"/>
                  <a:pt x="6072" y="4733"/>
                </a:cubicBezTo>
                <a:cubicBezTo>
                  <a:pt x="6061" y="4735"/>
                  <a:pt x="6048" y="4736"/>
                  <a:pt x="6036" y="4736"/>
                </a:cubicBezTo>
                <a:lnTo>
                  <a:pt x="139" y="4736"/>
                </a:lnTo>
                <a:cubicBezTo>
                  <a:pt x="130" y="4736"/>
                  <a:pt x="121" y="4735"/>
                  <a:pt x="112" y="4733"/>
                </a:cubicBezTo>
                <a:cubicBezTo>
                  <a:pt x="103" y="4730"/>
                  <a:pt x="94" y="4727"/>
                  <a:pt x="86" y="4722"/>
                </a:cubicBezTo>
                <a:cubicBezTo>
                  <a:pt x="77" y="4718"/>
                  <a:pt x="69" y="4712"/>
                  <a:pt x="62" y="4705"/>
                </a:cubicBezTo>
                <a:cubicBezTo>
                  <a:pt x="54" y="4698"/>
                  <a:pt x="47" y="4691"/>
                  <a:pt x="41" y="4682"/>
                </a:cubicBezTo>
                <a:cubicBezTo>
                  <a:pt x="34" y="4673"/>
                  <a:pt x="28" y="4664"/>
                  <a:pt x="23" y="4654"/>
                </a:cubicBezTo>
                <a:cubicBezTo>
                  <a:pt x="18" y="4644"/>
                  <a:pt x="14" y="4633"/>
                  <a:pt x="10" y="4622"/>
                </a:cubicBezTo>
                <a:cubicBezTo>
                  <a:pt x="7" y="4610"/>
                  <a:pt x="4" y="4599"/>
                  <a:pt x="3" y="4587"/>
                </a:cubicBezTo>
                <a:cubicBezTo>
                  <a:pt x="1" y="4575"/>
                  <a:pt x="0" y="4563"/>
                  <a:pt x="0" y="45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FDF186C7-0C0A-4BFA-A974-60C48E2FC572}"/>
              </a:ext>
            </a:extLst>
          </p:cNvPr>
          <p:cNvSpPr/>
          <p:nvPr/>
        </p:nvSpPr>
        <p:spPr>
          <a:xfrm>
            <a:off x="6383529" y="1687098"/>
            <a:ext cx="76675" cy="1941879"/>
          </a:xfrm>
          <a:custGeom>
            <a:avLst/>
            <a:gdLst/>
            <a:ahLst/>
            <a:cxnLst/>
            <a:rect l="0" t="0" r="r" b="b"/>
            <a:pathLst>
              <a:path w="187" h="4736">
                <a:moveTo>
                  <a:pt x="0" y="0"/>
                </a:moveTo>
                <a:lnTo>
                  <a:pt x="187" y="0"/>
                </a:lnTo>
                <a:lnTo>
                  <a:pt x="187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3B82F6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5B71041-E6EE-4C37-BBF3-F191EB54943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578701" y="1898626"/>
            <a:ext cx="256676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20252BD-76E9-4AEF-A442-3E396EBA381A}"/>
              </a:ext>
            </a:extLst>
          </p:cNvPr>
          <p:cNvSpPr txBox="1"/>
          <p:nvPr/>
        </p:nvSpPr>
        <p:spPr>
          <a:xfrm>
            <a:off x="5549538" y="2887652"/>
            <a:ext cx="299762" cy="1384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-1 п.п.</a:t>
            </a:r>
            <a:endParaRPr lang="en-US" sz="90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551B20-E1FB-4288-91B6-309D74DB3819}"/>
              </a:ext>
            </a:extLst>
          </p:cNvPr>
          <p:cNvSpPr txBox="1"/>
          <p:nvPr/>
        </p:nvSpPr>
        <p:spPr>
          <a:xfrm>
            <a:off x="6983396" y="1913023"/>
            <a:ext cx="1604606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Затраты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на</a:t>
            </a:r>
            <a:r>
              <a:rPr lang="ru-RU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возвраты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E15D9C-BA20-4DC2-8CA1-0DFF5EF56B7A}"/>
              </a:ext>
            </a:extLst>
          </p:cNvPr>
          <p:cNvSpPr txBox="1"/>
          <p:nvPr/>
        </p:nvSpPr>
        <p:spPr>
          <a:xfrm>
            <a:off x="6612323" y="2546922"/>
            <a:ext cx="1795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До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CEC462-9A55-45C0-9A22-E4C8DD92A86E}"/>
              </a:ext>
            </a:extLst>
          </p:cNvPr>
          <p:cNvSpPr txBox="1"/>
          <p:nvPr/>
        </p:nvSpPr>
        <p:spPr>
          <a:xfrm>
            <a:off x="6612323" y="2742913"/>
            <a:ext cx="775853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150 </a:t>
            </a:r>
            <a:r>
              <a:rPr lang="en-US" sz="1503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млн</a:t>
            </a:r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407704-D128-46E7-8DB6-24458827EF3F}"/>
              </a:ext>
            </a:extLst>
          </p:cNvPr>
          <p:cNvSpPr txBox="1"/>
          <p:nvPr/>
        </p:nvSpPr>
        <p:spPr>
          <a:xfrm>
            <a:off x="7407393" y="2738403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1F2937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0ED651-8466-4D28-BB48-D6E5036ECCD8}"/>
              </a:ext>
            </a:extLst>
          </p:cNvPr>
          <p:cNvSpPr txBox="1"/>
          <p:nvPr/>
        </p:nvSpPr>
        <p:spPr>
          <a:xfrm>
            <a:off x="8375021" y="2546922"/>
            <a:ext cx="392736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6B7280"/>
                </a:solidFill>
                <a:latin typeface="HSE Sans" panose="02000000000000000000" pitchFamily="50" charset="-52"/>
                <a:ea typeface="Arial"/>
              </a:rPr>
              <a:t>После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11C273-C70A-4BB8-8AC9-E064EF5B3F00}"/>
              </a:ext>
            </a:extLst>
          </p:cNvPr>
          <p:cNvSpPr txBox="1"/>
          <p:nvPr/>
        </p:nvSpPr>
        <p:spPr>
          <a:xfrm>
            <a:off x="7945316" y="2742913"/>
            <a:ext cx="663643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70 млн 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7" name="Полилиния: фигура 46">
            <a:extLst>
              <a:ext uri="{FF2B5EF4-FFF2-40B4-BE49-F238E27FC236}">
                <a16:creationId xmlns:a16="http://schemas.microsoft.com/office/drawing/2014/main" id="{CF06192E-E056-4A21-A396-BEB2675041C2}"/>
              </a:ext>
            </a:extLst>
          </p:cNvPr>
          <p:cNvSpPr/>
          <p:nvPr/>
        </p:nvSpPr>
        <p:spPr>
          <a:xfrm>
            <a:off x="8306137" y="3133667"/>
            <a:ext cx="457588" cy="171801"/>
          </a:xfrm>
          <a:custGeom>
            <a:avLst/>
            <a:gdLst/>
            <a:ahLst/>
            <a:cxnLst/>
            <a:rect l="0" t="0" r="r" b="b"/>
            <a:pathLst>
              <a:path w="1116" h="419">
                <a:moveTo>
                  <a:pt x="0" y="326"/>
                </a:moveTo>
                <a:lnTo>
                  <a:pt x="0" y="93"/>
                </a:lnTo>
                <a:cubicBezTo>
                  <a:pt x="0" y="81"/>
                  <a:pt x="3" y="69"/>
                  <a:pt x="8" y="58"/>
                </a:cubicBezTo>
                <a:cubicBezTo>
                  <a:pt x="12" y="46"/>
                  <a:pt x="19" y="36"/>
                  <a:pt x="28" y="27"/>
                </a:cubicBezTo>
                <a:cubicBezTo>
                  <a:pt x="36" y="19"/>
                  <a:pt x="46" y="12"/>
                  <a:pt x="58" y="7"/>
                </a:cubicBezTo>
                <a:cubicBezTo>
                  <a:pt x="69" y="3"/>
                  <a:pt x="81" y="0"/>
                  <a:pt x="93" y="0"/>
                </a:cubicBezTo>
                <a:lnTo>
                  <a:pt x="1023" y="0"/>
                </a:lnTo>
                <a:cubicBezTo>
                  <a:pt x="1035" y="0"/>
                  <a:pt x="1047" y="3"/>
                  <a:pt x="1058" y="7"/>
                </a:cubicBezTo>
                <a:cubicBezTo>
                  <a:pt x="1070" y="12"/>
                  <a:pt x="1080" y="19"/>
                  <a:pt x="1088" y="27"/>
                </a:cubicBezTo>
                <a:cubicBezTo>
                  <a:pt x="1097" y="36"/>
                  <a:pt x="1104" y="46"/>
                  <a:pt x="1109" y="58"/>
                </a:cubicBezTo>
                <a:cubicBezTo>
                  <a:pt x="1113" y="69"/>
                  <a:pt x="1116" y="81"/>
                  <a:pt x="1116" y="93"/>
                </a:cubicBezTo>
                <a:lnTo>
                  <a:pt x="1116" y="326"/>
                </a:lnTo>
                <a:cubicBezTo>
                  <a:pt x="1116" y="339"/>
                  <a:pt x="1113" y="350"/>
                  <a:pt x="1109" y="362"/>
                </a:cubicBezTo>
                <a:cubicBezTo>
                  <a:pt x="1104" y="373"/>
                  <a:pt x="1097" y="383"/>
                  <a:pt x="1088" y="392"/>
                </a:cubicBezTo>
                <a:cubicBezTo>
                  <a:pt x="1080" y="401"/>
                  <a:pt x="1070" y="407"/>
                  <a:pt x="1058" y="412"/>
                </a:cubicBezTo>
                <a:cubicBezTo>
                  <a:pt x="1047" y="417"/>
                  <a:pt x="1035" y="419"/>
                  <a:pt x="1023" y="419"/>
                </a:cubicBezTo>
                <a:lnTo>
                  <a:pt x="93" y="419"/>
                </a:lnTo>
                <a:cubicBezTo>
                  <a:pt x="81" y="419"/>
                  <a:pt x="69" y="417"/>
                  <a:pt x="58" y="412"/>
                </a:cubicBezTo>
                <a:cubicBezTo>
                  <a:pt x="46" y="407"/>
                  <a:pt x="36" y="401"/>
                  <a:pt x="28" y="392"/>
                </a:cubicBezTo>
                <a:cubicBezTo>
                  <a:pt x="19" y="383"/>
                  <a:pt x="12" y="373"/>
                  <a:pt x="8" y="362"/>
                </a:cubicBezTo>
                <a:cubicBezTo>
                  <a:pt x="3" y="350"/>
                  <a:pt x="0" y="339"/>
                  <a:pt x="0" y="326"/>
                </a:cubicBezTo>
                <a:close/>
              </a:path>
            </a:pathLst>
          </a:custGeom>
          <a:solidFill>
            <a:srgbClr val="D1FAE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2778A8-868D-444B-89A1-681F5ADBB8DA}"/>
              </a:ext>
            </a:extLst>
          </p:cNvPr>
          <p:cNvSpPr txBox="1"/>
          <p:nvPr/>
        </p:nvSpPr>
        <p:spPr>
          <a:xfrm>
            <a:off x="8639488" y="2738403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>
                <a:solidFill>
                  <a:srgbClr val="FF6A00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8DC1CB2A-88E3-4420-9E9B-E69D969FD883}"/>
              </a:ext>
            </a:extLst>
          </p:cNvPr>
          <p:cNvSpPr/>
          <p:nvPr/>
        </p:nvSpPr>
        <p:spPr>
          <a:xfrm>
            <a:off x="9022605" y="1311002"/>
            <a:ext cx="2551587" cy="1941879"/>
          </a:xfrm>
          <a:custGeom>
            <a:avLst/>
            <a:gdLst/>
            <a:ahLst/>
            <a:cxnLst/>
            <a:rect l="0" t="0" r="r" b="b"/>
            <a:pathLst>
              <a:path w="6223" h="4736">
                <a:moveTo>
                  <a:pt x="0" y="4551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5" y="137"/>
                  <a:pt x="8" y="126"/>
                  <a:pt x="11" y="115"/>
                </a:cubicBezTo>
                <a:cubicBezTo>
                  <a:pt x="15" y="103"/>
                  <a:pt x="19" y="93"/>
                  <a:pt x="24" y="82"/>
                </a:cubicBezTo>
                <a:cubicBezTo>
                  <a:pt x="29" y="72"/>
                  <a:pt x="35" y="63"/>
                  <a:pt x="41" y="54"/>
                </a:cubicBezTo>
                <a:cubicBezTo>
                  <a:pt x="48" y="46"/>
                  <a:pt x="55" y="38"/>
                  <a:pt x="62" y="31"/>
                </a:cubicBezTo>
                <a:cubicBezTo>
                  <a:pt x="70" y="24"/>
                  <a:pt x="78" y="19"/>
                  <a:pt x="86" y="14"/>
                </a:cubicBezTo>
                <a:cubicBezTo>
                  <a:pt x="95" y="9"/>
                  <a:pt x="104" y="6"/>
                  <a:pt x="113" y="3"/>
                </a:cubicBezTo>
                <a:cubicBezTo>
                  <a:pt x="122" y="1"/>
                  <a:pt x="131" y="0"/>
                  <a:pt x="140" y="0"/>
                </a:cubicBezTo>
                <a:lnTo>
                  <a:pt x="6037" y="0"/>
                </a:lnTo>
                <a:cubicBezTo>
                  <a:pt x="6049" y="0"/>
                  <a:pt x="6061" y="1"/>
                  <a:pt x="6073" y="3"/>
                </a:cubicBezTo>
                <a:cubicBezTo>
                  <a:pt x="6085" y="6"/>
                  <a:pt x="6097" y="9"/>
                  <a:pt x="6108" y="14"/>
                </a:cubicBezTo>
                <a:cubicBezTo>
                  <a:pt x="6119" y="19"/>
                  <a:pt x="6130" y="24"/>
                  <a:pt x="6140" y="31"/>
                </a:cubicBezTo>
                <a:cubicBezTo>
                  <a:pt x="6150" y="38"/>
                  <a:pt x="6160" y="46"/>
                  <a:pt x="6168" y="54"/>
                </a:cubicBezTo>
                <a:cubicBezTo>
                  <a:pt x="6177" y="63"/>
                  <a:pt x="6184" y="72"/>
                  <a:pt x="6191" y="82"/>
                </a:cubicBezTo>
                <a:cubicBezTo>
                  <a:pt x="6198" y="93"/>
                  <a:pt x="6204" y="103"/>
                  <a:pt x="6208" y="115"/>
                </a:cubicBezTo>
                <a:cubicBezTo>
                  <a:pt x="6213" y="126"/>
                  <a:pt x="6217" y="137"/>
                  <a:pt x="6219" y="149"/>
                </a:cubicBezTo>
                <a:cubicBezTo>
                  <a:pt x="6221" y="161"/>
                  <a:pt x="6223" y="173"/>
                  <a:pt x="6223" y="186"/>
                </a:cubicBezTo>
                <a:lnTo>
                  <a:pt x="6223" y="4551"/>
                </a:lnTo>
                <a:cubicBezTo>
                  <a:pt x="6223" y="4563"/>
                  <a:pt x="6221" y="4575"/>
                  <a:pt x="6219" y="4587"/>
                </a:cubicBezTo>
                <a:cubicBezTo>
                  <a:pt x="6217" y="4599"/>
                  <a:pt x="6213" y="4610"/>
                  <a:pt x="6208" y="4622"/>
                </a:cubicBezTo>
                <a:cubicBezTo>
                  <a:pt x="6204" y="4633"/>
                  <a:pt x="6198" y="4644"/>
                  <a:pt x="6191" y="4654"/>
                </a:cubicBezTo>
                <a:cubicBezTo>
                  <a:pt x="6184" y="4664"/>
                  <a:pt x="6177" y="4673"/>
                  <a:pt x="6168" y="4682"/>
                </a:cubicBezTo>
                <a:cubicBezTo>
                  <a:pt x="6160" y="4691"/>
                  <a:pt x="6150" y="4698"/>
                  <a:pt x="6140" y="4705"/>
                </a:cubicBezTo>
                <a:cubicBezTo>
                  <a:pt x="6130" y="4712"/>
                  <a:pt x="6119" y="4718"/>
                  <a:pt x="6108" y="4722"/>
                </a:cubicBezTo>
                <a:cubicBezTo>
                  <a:pt x="6097" y="4727"/>
                  <a:pt x="6085" y="4730"/>
                  <a:pt x="6073" y="4733"/>
                </a:cubicBezTo>
                <a:cubicBezTo>
                  <a:pt x="6061" y="4735"/>
                  <a:pt x="6049" y="4736"/>
                  <a:pt x="6037" y="4736"/>
                </a:cubicBezTo>
                <a:lnTo>
                  <a:pt x="140" y="4736"/>
                </a:lnTo>
                <a:cubicBezTo>
                  <a:pt x="131" y="4736"/>
                  <a:pt x="122" y="4735"/>
                  <a:pt x="113" y="4733"/>
                </a:cubicBezTo>
                <a:cubicBezTo>
                  <a:pt x="104" y="4730"/>
                  <a:pt x="95" y="4727"/>
                  <a:pt x="86" y="4722"/>
                </a:cubicBezTo>
                <a:cubicBezTo>
                  <a:pt x="78" y="4718"/>
                  <a:pt x="70" y="4712"/>
                  <a:pt x="62" y="4705"/>
                </a:cubicBezTo>
                <a:cubicBezTo>
                  <a:pt x="55" y="4698"/>
                  <a:pt x="48" y="4691"/>
                  <a:pt x="41" y="4682"/>
                </a:cubicBezTo>
                <a:cubicBezTo>
                  <a:pt x="35" y="4673"/>
                  <a:pt x="29" y="4664"/>
                  <a:pt x="24" y="4654"/>
                </a:cubicBezTo>
                <a:cubicBezTo>
                  <a:pt x="19" y="4644"/>
                  <a:pt x="15" y="4633"/>
                  <a:pt x="11" y="4622"/>
                </a:cubicBezTo>
                <a:cubicBezTo>
                  <a:pt x="8" y="4610"/>
                  <a:pt x="5" y="4599"/>
                  <a:pt x="3" y="4587"/>
                </a:cubicBezTo>
                <a:cubicBezTo>
                  <a:pt x="1" y="4575"/>
                  <a:pt x="0" y="4563"/>
                  <a:pt x="0" y="45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273CCEFD-0F59-4863-B680-E2A4F0FF2397}"/>
              </a:ext>
            </a:extLst>
          </p:cNvPr>
          <p:cNvSpPr/>
          <p:nvPr/>
        </p:nvSpPr>
        <p:spPr>
          <a:xfrm>
            <a:off x="9181951" y="1687098"/>
            <a:ext cx="76675" cy="1941879"/>
          </a:xfrm>
          <a:custGeom>
            <a:avLst/>
            <a:gdLst/>
            <a:ahLst/>
            <a:cxnLst/>
            <a:rect l="0" t="0" r="r" b="b"/>
            <a:pathLst>
              <a:path w="187" h="4736">
                <a:moveTo>
                  <a:pt x="0" y="0"/>
                </a:moveTo>
                <a:lnTo>
                  <a:pt x="187" y="0"/>
                </a:lnTo>
                <a:lnTo>
                  <a:pt x="187" y="4736"/>
                </a:lnTo>
                <a:lnTo>
                  <a:pt x="0" y="4736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15E4EE8-BBA0-4EFD-B3E2-8B48C1CEE11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410745" y="1896621"/>
            <a:ext cx="170981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4E691F1-1AD0-4ACB-ABC2-A79FD6649E62}"/>
              </a:ext>
            </a:extLst>
          </p:cNvPr>
          <p:cNvSpPr txBox="1"/>
          <p:nvPr/>
        </p:nvSpPr>
        <p:spPr>
          <a:xfrm>
            <a:off x="8401673" y="3154169"/>
            <a:ext cx="250068" cy="1384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>
                <a:solidFill>
                  <a:srgbClr val="065F46"/>
                </a:solidFill>
                <a:latin typeface="HSE Sans" panose="02000000000000000000" pitchFamily="50" charset="-52"/>
                <a:ea typeface="Arial"/>
              </a:rPr>
              <a:t>-53%</a:t>
            </a:r>
            <a:endParaRPr lang="en-US" sz="90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AC5561-1920-413C-B081-C328B1AF909C}"/>
              </a:ext>
            </a:extLst>
          </p:cNvPr>
          <p:cNvSpPr txBox="1"/>
          <p:nvPr/>
        </p:nvSpPr>
        <p:spPr>
          <a:xfrm>
            <a:off x="9696123" y="1913023"/>
            <a:ext cx="307777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ROI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id="{0DAF917C-25F8-41FF-96D9-A0E712E398A7}"/>
              </a:ext>
            </a:extLst>
          </p:cNvPr>
          <p:cNvSpPr/>
          <p:nvPr/>
        </p:nvSpPr>
        <p:spPr>
          <a:xfrm>
            <a:off x="9771977" y="3019680"/>
            <a:ext cx="1428118" cy="171801"/>
          </a:xfrm>
          <a:custGeom>
            <a:avLst/>
            <a:gdLst/>
            <a:ahLst/>
            <a:cxnLst/>
            <a:rect l="0" t="0" r="r" b="b"/>
            <a:pathLst>
              <a:path w="3483" h="419">
                <a:moveTo>
                  <a:pt x="0" y="93"/>
                </a:moveTo>
                <a:cubicBezTo>
                  <a:pt x="0" y="80"/>
                  <a:pt x="3" y="68"/>
                  <a:pt x="7" y="57"/>
                </a:cubicBezTo>
                <a:cubicBezTo>
                  <a:pt x="12" y="46"/>
                  <a:pt x="19" y="36"/>
                  <a:pt x="27" y="27"/>
                </a:cubicBezTo>
                <a:cubicBezTo>
                  <a:pt x="36" y="18"/>
                  <a:pt x="46" y="11"/>
                  <a:pt x="58" y="7"/>
                </a:cubicBezTo>
                <a:cubicBezTo>
                  <a:pt x="69" y="2"/>
                  <a:pt x="81" y="0"/>
                  <a:pt x="93" y="0"/>
                </a:cubicBezTo>
                <a:lnTo>
                  <a:pt x="3483" y="0"/>
                </a:lnTo>
                <a:lnTo>
                  <a:pt x="3483" y="419"/>
                </a:lnTo>
                <a:lnTo>
                  <a:pt x="93" y="419"/>
                </a:lnTo>
                <a:cubicBezTo>
                  <a:pt x="81" y="419"/>
                  <a:pt x="69" y="416"/>
                  <a:pt x="58" y="411"/>
                </a:cubicBezTo>
                <a:cubicBezTo>
                  <a:pt x="46" y="407"/>
                  <a:pt x="36" y="400"/>
                  <a:pt x="27" y="391"/>
                </a:cubicBezTo>
                <a:cubicBezTo>
                  <a:pt x="19" y="383"/>
                  <a:pt x="12" y="373"/>
                  <a:pt x="7" y="361"/>
                </a:cubicBezTo>
                <a:cubicBezTo>
                  <a:pt x="3" y="350"/>
                  <a:pt x="0" y="338"/>
                  <a:pt x="0" y="326"/>
                </a:cubicBezTo>
                <a:lnTo>
                  <a:pt x="0" y="93"/>
                </a:ln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EDFCFE-CBDA-4ADA-A080-D1F80E35243D}"/>
              </a:ext>
            </a:extLst>
          </p:cNvPr>
          <p:cNvSpPr txBox="1"/>
          <p:nvPr/>
        </p:nvSpPr>
        <p:spPr>
          <a:xfrm>
            <a:off x="10120909" y="2399722"/>
            <a:ext cx="771045" cy="3468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254" b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300%</a:t>
            </a:r>
            <a:endParaRPr lang="en-US" sz="225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6" name="Полилиния: фигура 55">
            <a:extLst>
              <a:ext uri="{FF2B5EF4-FFF2-40B4-BE49-F238E27FC236}">
                <a16:creationId xmlns:a16="http://schemas.microsoft.com/office/drawing/2014/main" id="{3F828811-45B0-4880-B5AA-39B4EBD0AD91}"/>
              </a:ext>
            </a:extLst>
          </p:cNvPr>
          <p:cNvSpPr/>
          <p:nvPr/>
        </p:nvSpPr>
        <p:spPr>
          <a:xfrm>
            <a:off x="10133620" y="3248064"/>
            <a:ext cx="704833" cy="171801"/>
          </a:xfrm>
          <a:custGeom>
            <a:avLst/>
            <a:gdLst/>
            <a:ahLst/>
            <a:cxnLst/>
            <a:rect l="0" t="0" r="r" b="b"/>
            <a:pathLst>
              <a:path w="1719" h="419">
                <a:moveTo>
                  <a:pt x="0" y="0"/>
                </a:moveTo>
                <a:lnTo>
                  <a:pt x="1626" y="0"/>
                </a:lnTo>
                <a:cubicBezTo>
                  <a:pt x="1639" y="0"/>
                  <a:pt x="1650" y="2"/>
                  <a:pt x="1662" y="7"/>
                </a:cubicBezTo>
                <a:cubicBezTo>
                  <a:pt x="1673" y="12"/>
                  <a:pt x="1683" y="18"/>
                  <a:pt x="1692" y="27"/>
                </a:cubicBezTo>
                <a:cubicBezTo>
                  <a:pt x="1701" y="36"/>
                  <a:pt x="1707" y="46"/>
                  <a:pt x="1712" y="57"/>
                </a:cubicBezTo>
                <a:cubicBezTo>
                  <a:pt x="1717" y="68"/>
                  <a:pt x="1719" y="80"/>
                  <a:pt x="1719" y="92"/>
                </a:cubicBezTo>
                <a:lnTo>
                  <a:pt x="1719" y="325"/>
                </a:lnTo>
                <a:cubicBezTo>
                  <a:pt x="1719" y="337"/>
                  <a:pt x="1717" y="349"/>
                  <a:pt x="1712" y="360"/>
                </a:cubicBezTo>
                <a:cubicBezTo>
                  <a:pt x="1707" y="372"/>
                  <a:pt x="1701" y="383"/>
                  <a:pt x="1692" y="391"/>
                </a:cubicBezTo>
                <a:cubicBezTo>
                  <a:pt x="1683" y="400"/>
                  <a:pt x="1673" y="407"/>
                  <a:pt x="1662" y="412"/>
                </a:cubicBezTo>
                <a:cubicBezTo>
                  <a:pt x="1650" y="416"/>
                  <a:pt x="1639" y="419"/>
                  <a:pt x="1626" y="419"/>
                </a:cubicBezTo>
                <a:lnTo>
                  <a:pt x="0" y="419"/>
                </a:lnTo>
                <a:lnTo>
                  <a:pt x="0" y="0"/>
                </a:ln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AD6A51-DE66-41F9-8CCA-2BE25309AE92}"/>
              </a:ext>
            </a:extLst>
          </p:cNvPr>
          <p:cNvSpPr txBox="1"/>
          <p:nvPr/>
        </p:nvSpPr>
        <p:spPr>
          <a:xfrm>
            <a:off x="9872023" y="3040182"/>
            <a:ext cx="1231106" cy="1384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>
                <a:solidFill>
                  <a:srgbClr val="1E40AF"/>
                </a:solidFill>
                <a:latin typeface="HSE Sans" panose="02000000000000000000" pitchFamily="50" charset="-52"/>
                <a:ea typeface="Arial"/>
              </a:rPr>
              <a:t>Высокая эффективность</a:t>
            </a:r>
            <a:endParaRPr lang="en-US" sz="90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8644BB-91A1-47F5-AA14-1A529BDF6211}"/>
              </a:ext>
            </a:extLst>
          </p:cNvPr>
          <p:cNvSpPr txBox="1"/>
          <p:nvPr/>
        </p:nvSpPr>
        <p:spPr>
          <a:xfrm>
            <a:off x="10130340" y="3268566"/>
            <a:ext cx="621965" cy="1384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900">
                <a:solidFill>
                  <a:srgbClr val="1E40AF"/>
                </a:solidFill>
                <a:latin typeface="HSE Sans" panose="02000000000000000000" pitchFamily="50" charset="-52"/>
                <a:ea typeface="Arial"/>
              </a:rPr>
              <a:t>инвестиций</a:t>
            </a:r>
            <a:endParaRPr lang="en-US" sz="90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D13A33-D2E0-4309-9CEF-0478D40E05FC}"/>
              </a:ext>
            </a:extLst>
          </p:cNvPr>
          <p:cNvSpPr txBox="1"/>
          <p:nvPr/>
        </p:nvSpPr>
        <p:spPr>
          <a:xfrm>
            <a:off x="630465" y="3843432"/>
            <a:ext cx="2510431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Потери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GMV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от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возвратов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(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млн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FCCB89-3DF2-41DB-B197-97335E874616}"/>
              </a:ext>
            </a:extLst>
          </p:cNvPr>
          <p:cNvSpPr txBox="1"/>
          <p:nvPr/>
        </p:nvSpPr>
        <p:spPr>
          <a:xfrm flipH="1">
            <a:off x="3311871" y="3846384"/>
            <a:ext cx="100866" cy="20685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344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8D543989-AD05-4362-B397-B93D56A97BA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59233" y="4133205"/>
            <a:ext cx="5096358" cy="252247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CDB878A-E17D-46A5-944E-3A5E034F2CD3}"/>
              </a:ext>
            </a:extLst>
          </p:cNvPr>
          <p:cNvSpPr txBox="1"/>
          <p:nvPr/>
        </p:nvSpPr>
        <p:spPr>
          <a:xfrm>
            <a:off x="3401455" y="3843432"/>
            <a:ext cx="57708" cy="20685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)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3" name="Полилиния: фигура 62">
            <a:extLst>
              <a:ext uri="{FF2B5EF4-FFF2-40B4-BE49-F238E27FC236}">
                <a16:creationId xmlns:a16="http://schemas.microsoft.com/office/drawing/2014/main" id="{53F0FE81-4B8C-4168-A43F-8F40C940A690}"/>
              </a:ext>
            </a:extLst>
          </p:cNvPr>
          <p:cNvSpPr/>
          <p:nvPr/>
        </p:nvSpPr>
        <p:spPr>
          <a:xfrm>
            <a:off x="6205322" y="4133206"/>
            <a:ext cx="2389627" cy="733125"/>
          </a:xfrm>
          <a:custGeom>
            <a:avLst/>
            <a:gdLst/>
            <a:ahLst/>
            <a:cxnLst/>
            <a:rect l="0" t="0" r="r" b="b"/>
            <a:pathLst>
              <a:path w="5828" h="1788" fill="none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5746" y="0"/>
                </a:lnTo>
                <a:cubicBezTo>
                  <a:pt x="5757" y="0"/>
                  <a:pt x="5767" y="2"/>
                  <a:pt x="5777" y="6"/>
                </a:cubicBezTo>
                <a:cubicBezTo>
                  <a:pt x="5787" y="10"/>
                  <a:pt x="5796" y="16"/>
                  <a:pt x="5804" y="23"/>
                </a:cubicBezTo>
                <a:cubicBezTo>
                  <a:pt x="5811" y="31"/>
                  <a:pt x="5817" y="40"/>
                  <a:pt x="5821" y="50"/>
                </a:cubicBezTo>
                <a:cubicBezTo>
                  <a:pt x="5826" y="60"/>
                  <a:pt x="5828" y="70"/>
                  <a:pt x="5828" y="81"/>
                </a:cubicBezTo>
                <a:lnTo>
                  <a:pt x="5828" y="1707"/>
                </a:lnTo>
                <a:cubicBezTo>
                  <a:pt x="5828" y="1717"/>
                  <a:pt x="5826" y="1728"/>
                  <a:pt x="5821" y="1738"/>
                </a:cubicBezTo>
                <a:cubicBezTo>
                  <a:pt x="5817" y="1748"/>
                  <a:pt x="5811" y="1757"/>
                  <a:pt x="5804" y="1764"/>
                </a:cubicBezTo>
                <a:cubicBezTo>
                  <a:pt x="5796" y="1772"/>
                  <a:pt x="5787" y="1778"/>
                  <a:pt x="5777" y="1782"/>
                </a:cubicBezTo>
                <a:cubicBezTo>
                  <a:pt x="5767" y="1786"/>
                  <a:pt x="5757" y="1788"/>
                  <a:pt x="5746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0" y="1748"/>
                  <a:pt x="6" y="1738"/>
                </a:cubicBezTo>
                <a:cubicBezTo>
                  <a:pt x="2" y="1728"/>
                  <a:pt x="0" y="1717"/>
                  <a:pt x="0" y="1707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537ACB-7B5B-4126-9D1B-11F425F2744A}"/>
              </a:ext>
            </a:extLst>
          </p:cNvPr>
          <p:cNvSpPr txBox="1"/>
          <p:nvPr/>
        </p:nvSpPr>
        <p:spPr>
          <a:xfrm>
            <a:off x="6200812" y="3783045"/>
            <a:ext cx="2356414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Инвестиционный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анализ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(</a:t>
            </a:r>
            <a:r>
              <a:rPr lang="en-US" sz="1344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руб</a:t>
            </a:r>
            <a:r>
              <a:rPr lang="en-US" sz="1344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)</a:t>
            </a:r>
            <a:endParaRPr lang="en-US" sz="1344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879B4F-7EFA-46E8-A764-8B41AB6711BD}"/>
              </a:ext>
            </a:extLst>
          </p:cNvPr>
          <p:cNvSpPr txBox="1"/>
          <p:nvPr/>
        </p:nvSpPr>
        <p:spPr>
          <a:xfrm>
            <a:off x="6324640" y="4274255"/>
            <a:ext cx="1521250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Инвестиции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разработку</a:t>
            </a:r>
            <a:endParaRPr lang="en-US" sz="1048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DA285-E1AC-4341-A1CC-ABF1590136B3}"/>
              </a:ext>
            </a:extLst>
          </p:cNvPr>
          <p:cNvSpPr txBox="1"/>
          <p:nvPr/>
        </p:nvSpPr>
        <p:spPr>
          <a:xfrm>
            <a:off x="6324639" y="4508379"/>
            <a:ext cx="977832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5 000 000 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7" name="Полилиния: фигура 66">
            <a:extLst>
              <a:ext uri="{FF2B5EF4-FFF2-40B4-BE49-F238E27FC236}">
                <a16:creationId xmlns:a16="http://schemas.microsoft.com/office/drawing/2014/main" id="{9CCEAEDC-10DF-4FC3-866C-CAC1EBEFB7DD}"/>
              </a:ext>
            </a:extLst>
          </p:cNvPr>
          <p:cNvSpPr/>
          <p:nvPr/>
        </p:nvSpPr>
        <p:spPr>
          <a:xfrm>
            <a:off x="8756089" y="4133206"/>
            <a:ext cx="2389627" cy="733125"/>
          </a:xfrm>
          <a:custGeom>
            <a:avLst/>
            <a:gdLst/>
            <a:ahLst/>
            <a:cxnLst/>
            <a:rect l="0" t="0" r="r" b="b"/>
            <a:pathLst>
              <a:path w="5828" h="1788" fill="none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1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5746" y="0"/>
                </a:lnTo>
                <a:cubicBezTo>
                  <a:pt x="5757" y="0"/>
                  <a:pt x="5768" y="2"/>
                  <a:pt x="5778" y="6"/>
                </a:cubicBezTo>
                <a:cubicBezTo>
                  <a:pt x="5788" y="10"/>
                  <a:pt x="5796" y="16"/>
                  <a:pt x="5804" y="23"/>
                </a:cubicBezTo>
                <a:cubicBezTo>
                  <a:pt x="5812" y="31"/>
                  <a:pt x="5817" y="40"/>
                  <a:pt x="5822" y="50"/>
                </a:cubicBezTo>
                <a:cubicBezTo>
                  <a:pt x="5826" y="60"/>
                  <a:pt x="5828" y="70"/>
                  <a:pt x="5828" y="81"/>
                </a:cubicBezTo>
                <a:lnTo>
                  <a:pt x="5828" y="1707"/>
                </a:lnTo>
                <a:cubicBezTo>
                  <a:pt x="5828" y="1717"/>
                  <a:pt x="5826" y="1728"/>
                  <a:pt x="5822" y="1738"/>
                </a:cubicBezTo>
                <a:cubicBezTo>
                  <a:pt x="5817" y="1748"/>
                  <a:pt x="5812" y="1757"/>
                  <a:pt x="5804" y="1764"/>
                </a:cubicBezTo>
                <a:cubicBezTo>
                  <a:pt x="5796" y="1772"/>
                  <a:pt x="5788" y="1778"/>
                  <a:pt x="5778" y="1782"/>
                </a:cubicBezTo>
                <a:cubicBezTo>
                  <a:pt x="5768" y="1786"/>
                  <a:pt x="5757" y="1788"/>
                  <a:pt x="5746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1" y="1748"/>
                  <a:pt x="6" y="1738"/>
                </a:cubicBezTo>
                <a:cubicBezTo>
                  <a:pt x="2" y="1728"/>
                  <a:pt x="0" y="1717"/>
                  <a:pt x="0" y="1707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DB9ECA8-864B-433D-8A0C-717E67A1735D}"/>
              </a:ext>
            </a:extLst>
          </p:cNvPr>
          <p:cNvSpPr txBox="1"/>
          <p:nvPr/>
        </p:nvSpPr>
        <p:spPr>
          <a:xfrm>
            <a:off x="7224235" y="4503868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AD62C6-6415-40E7-8CAA-A47E8CA52833}"/>
              </a:ext>
            </a:extLst>
          </p:cNvPr>
          <p:cNvSpPr txBox="1"/>
          <p:nvPr/>
        </p:nvSpPr>
        <p:spPr>
          <a:xfrm>
            <a:off x="8875407" y="4274255"/>
            <a:ext cx="1469954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Инвестиции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маркетинг</a:t>
            </a:r>
            <a:endParaRPr lang="en-US" sz="1048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AE6948-A555-4F64-B93F-680A178065E7}"/>
              </a:ext>
            </a:extLst>
          </p:cNvPr>
          <p:cNvSpPr txBox="1"/>
          <p:nvPr/>
        </p:nvSpPr>
        <p:spPr>
          <a:xfrm>
            <a:off x="8875406" y="4508379"/>
            <a:ext cx="982641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2 000 000 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1" name="Полилиния: фигура 70">
            <a:extLst>
              <a:ext uri="{FF2B5EF4-FFF2-40B4-BE49-F238E27FC236}">
                <a16:creationId xmlns:a16="http://schemas.microsoft.com/office/drawing/2014/main" id="{333C0BA1-313E-481B-A7EC-49F4AD334B81}"/>
              </a:ext>
            </a:extLst>
          </p:cNvPr>
          <p:cNvSpPr/>
          <p:nvPr/>
        </p:nvSpPr>
        <p:spPr>
          <a:xfrm>
            <a:off x="6205322" y="5027881"/>
            <a:ext cx="2389627" cy="733125"/>
          </a:xfrm>
          <a:custGeom>
            <a:avLst/>
            <a:gdLst/>
            <a:ahLst/>
            <a:cxnLst/>
            <a:rect l="0" t="0" r="r" b="b"/>
            <a:pathLst>
              <a:path w="5828" h="1788" fill="none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5746" y="0"/>
                </a:lnTo>
                <a:cubicBezTo>
                  <a:pt x="5757" y="0"/>
                  <a:pt x="5767" y="2"/>
                  <a:pt x="5777" y="6"/>
                </a:cubicBezTo>
                <a:cubicBezTo>
                  <a:pt x="5787" y="10"/>
                  <a:pt x="5796" y="16"/>
                  <a:pt x="5804" y="23"/>
                </a:cubicBezTo>
                <a:cubicBezTo>
                  <a:pt x="5811" y="31"/>
                  <a:pt x="5817" y="40"/>
                  <a:pt x="5821" y="50"/>
                </a:cubicBezTo>
                <a:cubicBezTo>
                  <a:pt x="5826" y="60"/>
                  <a:pt x="5828" y="70"/>
                  <a:pt x="5828" y="81"/>
                </a:cubicBezTo>
                <a:lnTo>
                  <a:pt x="5828" y="1707"/>
                </a:lnTo>
                <a:cubicBezTo>
                  <a:pt x="5828" y="1718"/>
                  <a:pt x="5826" y="1728"/>
                  <a:pt x="5821" y="1738"/>
                </a:cubicBezTo>
                <a:cubicBezTo>
                  <a:pt x="5817" y="1748"/>
                  <a:pt x="5811" y="1757"/>
                  <a:pt x="5804" y="1764"/>
                </a:cubicBezTo>
                <a:cubicBezTo>
                  <a:pt x="5796" y="1772"/>
                  <a:pt x="5787" y="1778"/>
                  <a:pt x="5777" y="1782"/>
                </a:cubicBezTo>
                <a:cubicBezTo>
                  <a:pt x="5767" y="1786"/>
                  <a:pt x="5757" y="1788"/>
                  <a:pt x="5746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0" y="1748"/>
                  <a:pt x="6" y="1738"/>
                </a:cubicBezTo>
                <a:cubicBezTo>
                  <a:pt x="2" y="1728"/>
                  <a:pt x="0" y="1718"/>
                  <a:pt x="0" y="1707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A1A1A1-8857-4212-8A5C-BB41CC3C9C46}"/>
              </a:ext>
            </a:extLst>
          </p:cNvPr>
          <p:cNvSpPr txBox="1"/>
          <p:nvPr/>
        </p:nvSpPr>
        <p:spPr>
          <a:xfrm>
            <a:off x="9775002" y="4503868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2C7C97-6D37-4573-9384-EBB9122F7553}"/>
              </a:ext>
            </a:extLst>
          </p:cNvPr>
          <p:cNvSpPr txBox="1"/>
          <p:nvPr/>
        </p:nvSpPr>
        <p:spPr>
          <a:xfrm>
            <a:off x="6324640" y="5168930"/>
            <a:ext cx="1870705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Годовые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затраты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на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поддержку</a:t>
            </a:r>
            <a:endParaRPr lang="en-US" sz="1048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4EF6383-27D6-4A5D-BF14-B14DB5486193}"/>
              </a:ext>
            </a:extLst>
          </p:cNvPr>
          <p:cNvSpPr txBox="1"/>
          <p:nvPr/>
        </p:nvSpPr>
        <p:spPr>
          <a:xfrm>
            <a:off x="6324640" y="5403054"/>
            <a:ext cx="809517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500 000 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5" name="Полилиния: фигура 74">
            <a:extLst>
              <a:ext uri="{FF2B5EF4-FFF2-40B4-BE49-F238E27FC236}">
                <a16:creationId xmlns:a16="http://schemas.microsoft.com/office/drawing/2014/main" id="{0A19F30E-EAC2-409E-B3A7-B4E8ADE73587}"/>
              </a:ext>
            </a:extLst>
          </p:cNvPr>
          <p:cNvSpPr/>
          <p:nvPr/>
        </p:nvSpPr>
        <p:spPr>
          <a:xfrm>
            <a:off x="8756089" y="5027881"/>
            <a:ext cx="2389627" cy="733125"/>
          </a:xfrm>
          <a:custGeom>
            <a:avLst/>
            <a:gdLst/>
            <a:ahLst/>
            <a:cxnLst/>
            <a:rect l="0" t="0" r="r" b="b"/>
            <a:pathLst>
              <a:path w="5828" h="1788" fill="none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1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5746" y="0"/>
                </a:lnTo>
                <a:cubicBezTo>
                  <a:pt x="5757" y="0"/>
                  <a:pt x="5768" y="2"/>
                  <a:pt x="5778" y="6"/>
                </a:cubicBezTo>
                <a:cubicBezTo>
                  <a:pt x="5788" y="10"/>
                  <a:pt x="5796" y="16"/>
                  <a:pt x="5804" y="23"/>
                </a:cubicBezTo>
                <a:cubicBezTo>
                  <a:pt x="5812" y="31"/>
                  <a:pt x="5817" y="40"/>
                  <a:pt x="5822" y="50"/>
                </a:cubicBezTo>
                <a:cubicBezTo>
                  <a:pt x="5826" y="60"/>
                  <a:pt x="5828" y="70"/>
                  <a:pt x="5828" y="81"/>
                </a:cubicBezTo>
                <a:lnTo>
                  <a:pt x="5828" y="1707"/>
                </a:lnTo>
                <a:cubicBezTo>
                  <a:pt x="5828" y="1718"/>
                  <a:pt x="5826" y="1728"/>
                  <a:pt x="5822" y="1738"/>
                </a:cubicBezTo>
                <a:cubicBezTo>
                  <a:pt x="5817" y="1748"/>
                  <a:pt x="5812" y="1757"/>
                  <a:pt x="5804" y="1764"/>
                </a:cubicBezTo>
                <a:cubicBezTo>
                  <a:pt x="5796" y="1772"/>
                  <a:pt x="5788" y="1778"/>
                  <a:pt x="5778" y="1782"/>
                </a:cubicBezTo>
                <a:cubicBezTo>
                  <a:pt x="5768" y="1786"/>
                  <a:pt x="5757" y="1788"/>
                  <a:pt x="5746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1" y="1748"/>
                  <a:pt x="6" y="1738"/>
                </a:cubicBezTo>
                <a:cubicBezTo>
                  <a:pt x="2" y="1728"/>
                  <a:pt x="0" y="1718"/>
                  <a:pt x="0" y="1707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DB6615-D81E-4FD9-8E17-F719ABAAE218}"/>
              </a:ext>
            </a:extLst>
          </p:cNvPr>
          <p:cNvSpPr txBox="1"/>
          <p:nvPr/>
        </p:nvSpPr>
        <p:spPr>
          <a:xfrm>
            <a:off x="7065555" y="5398543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BBA251-7649-48E2-8AA0-B7469C4DBCA8}"/>
              </a:ext>
            </a:extLst>
          </p:cNvPr>
          <p:cNvSpPr txBox="1"/>
          <p:nvPr/>
        </p:nvSpPr>
        <p:spPr>
          <a:xfrm>
            <a:off x="8875407" y="5168930"/>
            <a:ext cx="1821011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Годовые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затраты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на</a:t>
            </a:r>
            <a:r>
              <a:rPr lang="en-US" sz="1048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маркетинг</a:t>
            </a:r>
            <a:endParaRPr lang="en-US" sz="1048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B99B61-BF0F-45C8-B3F6-76D902D27209}"/>
              </a:ext>
            </a:extLst>
          </p:cNvPr>
          <p:cNvSpPr txBox="1"/>
          <p:nvPr/>
        </p:nvSpPr>
        <p:spPr>
          <a:xfrm>
            <a:off x="8875406" y="5403054"/>
            <a:ext cx="968214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1 500 000 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id="{6CA08DDF-95E7-4E79-A592-280A8B809D9D}"/>
              </a:ext>
            </a:extLst>
          </p:cNvPr>
          <p:cNvSpPr/>
          <p:nvPr/>
        </p:nvSpPr>
        <p:spPr>
          <a:xfrm>
            <a:off x="6205322" y="5922556"/>
            <a:ext cx="4940394" cy="733125"/>
          </a:xfrm>
          <a:custGeom>
            <a:avLst/>
            <a:gdLst/>
            <a:ahLst/>
            <a:cxnLst/>
            <a:rect l="0" t="0" r="r" b="b"/>
            <a:pathLst>
              <a:path w="12049" h="1788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11967" y="0"/>
                </a:lnTo>
                <a:cubicBezTo>
                  <a:pt x="11978" y="0"/>
                  <a:pt x="11989" y="2"/>
                  <a:pt x="11999" y="6"/>
                </a:cubicBezTo>
                <a:cubicBezTo>
                  <a:pt x="12009" y="10"/>
                  <a:pt x="12017" y="16"/>
                  <a:pt x="12025" y="23"/>
                </a:cubicBezTo>
                <a:cubicBezTo>
                  <a:pt x="12033" y="31"/>
                  <a:pt x="12038" y="40"/>
                  <a:pt x="12043" y="50"/>
                </a:cubicBezTo>
                <a:cubicBezTo>
                  <a:pt x="12047" y="60"/>
                  <a:pt x="12049" y="70"/>
                  <a:pt x="12049" y="81"/>
                </a:cubicBezTo>
                <a:lnTo>
                  <a:pt x="12049" y="1707"/>
                </a:lnTo>
                <a:cubicBezTo>
                  <a:pt x="12049" y="1718"/>
                  <a:pt x="12047" y="1728"/>
                  <a:pt x="12043" y="1738"/>
                </a:cubicBezTo>
                <a:cubicBezTo>
                  <a:pt x="12038" y="1748"/>
                  <a:pt x="12033" y="1757"/>
                  <a:pt x="12025" y="1764"/>
                </a:cubicBezTo>
                <a:cubicBezTo>
                  <a:pt x="12017" y="1772"/>
                  <a:pt x="12009" y="1778"/>
                  <a:pt x="11999" y="1782"/>
                </a:cubicBezTo>
                <a:cubicBezTo>
                  <a:pt x="11989" y="1786"/>
                  <a:pt x="11978" y="1788"/>
                  <a:pt x="11967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0" y="1748"/>
                  <a:pt x="6" y="1738"/>
                </a:cubicBezTo>
                <a:cubicBezTo>
                  <a:pt x="2" y="1728"/>
                  <a:pt x="0" y="1718"/>
                  <a:pt x="0" y="1707"/>
                </a:cubicBezTo>
                <a:close/>
              </a:path>
            </a:pathLst>
          </a:custGeom>
          <a:solidFill>
            <a:srgbClr val="EFF6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Полилиния: фигура 79">
            <a:extLst>
              <a:ext uri="{FF2B5EF4-FFF2-40B4-BE49-F238E27FC236}">
                <a16:creationId xmlns:a16="http://schemas.microsoft.com/office/drawing/2014/main" id="{77E17C01-B7C1-48BD-BEDA-F3D72E2F5D63}"/>
              </a:ext>
            </a:extLst>
          </p:cNvPr>
          <p:cNvSpPr/>
          <p:nvPr/>
        </p:nvSpPr>
        <p:spPr>
          <a:xfrm>
            <a:off x="6205322" y="5922556"/>
            <a:ext cx="4940394" cy="733125"/>
          </a:xfrm>
          <a:custGeom>
            <a:avLst/>
            <a:gdLst/>
            <a:ahLst/>
            <a:cxnLst/>
            <a:rect l="0" t="0" r="r" b="b"/>
            <a:pathLst>
              <a:path w="12049" h="1788" fill="none">
                <a:moveTo>
                  <a:pt x="0" y="1707"/>
                </a:moveTo>
                <a:lnTo>
                  <a:pt x="0" y="81"/>
                </a:ln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3"/>
                </a:cubicBezTo>
                <a:cubicBezTo>
                  <a:pt x="32" y="16"/>
                  <a:pt x="40" y="10"/>
                  <a:pt x="50" y="6"/>
                </a:cubicBezTo>
                <a:cubicBezTo>
                  <a:pt x="60" y="2"/>
                  <a:pt x="71" y="0"/>
                  <a:pt x="81" y="0"/>
                </a:cubicBezTo>
                <a:lnTo>
                  <a:pt x="11967" y="0"/>
                </a:lnTo>
                <a:cubicBezTo>
                  <a:pt x="11978" y="0"/>
                  <a:pt x="11989" y="2"/>
                  <a:pt x="11999" y="6"/>
                </a:cubicBezTo>
                <a:cubicBezTo>
                  <a:pt x="12009" y="10"/>
                  <a:pt x="12017" y="16"/>
                  <a:pt x="12025" y="23"/>
                </a:cubicBezTo>
                <a:cubicBezTo>
                  <a:pt x="12033" y="31"/>
                  <a:pt x="12038" y="40"/>
                  <a:pt x="12043" y="50"/>
                </a:cubicBezTo>
                <a:cubicBezTo>
                  <a:pt x="12047" y="60"/>
                  <a:pt x="12049" y="70"/>
                  <a:pt x="12049" y="81"/>
                </a:cubicBezTo>
                <a:lnTo>
                  <a:pt x="12049" y="1707"/>
                </a:lnTo>
                <a:cubicBezTo>
                  <a:pt x="12049" y="1718"/>
                  <a:pt x="12047" y="1728"/>
                  <a:pt x="12043" y="1738"/>
                </a:cubicBezTo>
                <a:cubicBezTo>
                  <a:pt x="12038" y="1748"/>
                  <a:pt x="12033" y="1757"/>
                  <a:pt x="12025" y="1764"/>
                </a:cubicBezTo>
                <a:cubicBezTo>
                  <a:pt x="12017" y="1772"/>
                  <a:pt x="12009" y="1778"/>
                  <a:pt x="11999" y="1782"/>
                </a:cubicBezTo>
                <a:cubicBezTo>
                  <a:pt x="11989" y="1786"/>
                  <a:pt x="11978" y="1788"/>
                  <a:pt x="11967" y="1788"/>
                </a:cubicBezTo>
                <a:lnTo>
                  <a:pt x="81" y="1788"/>
                </a:lnTo>
                <a:cubicBezTo>
                  <a:pt x="71" y="1788"/>
                  <a:pt x="60" y="1786"/>
                  <a:pt x="50" y="1782"/>
                </a:cubicBezTo>
                <a:cubicBezTo>
                  <a:pt x="40" y="1778"/>
                  <a:pt x="32" y="1772"/>
                  <a:pt x="24" y="1764"/>
                </a:cubicBezTo>
                <a:cubicBezTo>
                  <a:pt x="16" y="1757"/>
                  <a:pt x="10" y="1748"/>
                  <a:pt x="6" y="1738"/>
                </a:cubicBezTo>
                <a:cubicBezTo>
                  <a:pt x="2" y="1728"/>
                  <a:pt x="0" y="1718"/>
                  <a:pt x="0" y="1707"/>
                </a:cubicBezTo>
              </a:path>
            </a:pathLst>
          </a:custGeom>
          <a:ln w="8280">
            <a:solidFill>
              <a:srgbClr val="E5E7EB"/>
            </a:solidFill>
            <a:miter/>
          </a:ln>
        </p:spPr>
        <p:txBody>
          <a:bodyPr lIns="4510" tIns="4510" rIns="4510" bIns="451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0F1FFF-33B5-4463-B266-E83CAB84B576}"/>
              </a:ext>
            </a:extLst>
          </p:cNvPr>
          <p:cNvSpPr txBox="1"/>
          <p:nvPr/>
        </p:nvSpPr>
        <p:spPr>
          <a:xfrm>
            <a:off x="9775002" y="5398543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dirty="0">
                <a:solidFill>
                  <a:srgbClr val="0E2D69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031BD34-D907-4EB9-B0B8-321DFF13B87E}"/>
              </a:ext>
            </a:extLst>
          </p:cNvPr>
          <p:cNvSpPr txBox="1"/>
          <p:nvPr/>
        </p:nvSpPr>
        <p:spPr>
          <a:xfrm>
            <a:off x="6324640" y="6063605"/>
            <a:ext cx="2029402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Ежегодная</a:t>
            </a:r>
            <a:r>
              <a:rPr lang="en-US" sz="1048" dirty="0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экономия</a:t>
            </a:r>
            <a:r>
              <a:rPr lang="en-US" sz="1048" dirty="0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на</a:t>
            </a:r>
            <a:r>
              <a:rPr lang="en-US" sz="1048" dirty="0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048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возвратах</a:t>
            </a:r>
            <a:endParaRPr lang="en-US" sz="1048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B04449-4E37-4645-905E-C9CC3036BB8B}"/>
              </a:ext>
            </a:extLst>
          </p:cNvPr>
          <p:cNvSpPr txBox="1"/>
          <p:nvPr/>
        </p:nvSpPr>
        <p:spPr>
          <a:xfrm>
            <a:off x="6324640" y="6297729"/>
            <a:ext cx="110286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80 000 000 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846B66-CCE7-49B1-BD03-D318E8148302}"/>
              </a:ext>
            </a:extLst>
          </p:cNvPr>
          <p:cNvSpPr txBox="1"/>
          <p:nvPr/>
        </p:nvSpPr>
        <p:spPr>
          <a:xfrm>
            <a:off x="7330021" y="6293218"/>
            <a:ext cx="115416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>
                <a:solidFill>
                  <a:srgbClr val="FF6A00"/>
                </a:solidFill>
                <a:latin typeface="HSE Sans" panose="02000000000000000000" pitchFamily="50" charset="-52"/>
                <a:ea typeface="DejaVuSans"/>
              </a:rPr>
              <a:t>₽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A85F2BE-51D8-4F91-B8A5-9169F5812B50}"/>
              </a:ext>
            </a:extLst>
          </p:cNvPr>
          <p:cNvSpPr txBox="1"/>
          <p:nvPr/>
        </p:nvSpPr>
        <p:spPr>
          <a:xfrm>
            <a:off x="609298" y="1128889"/>
            <a:ext cx="3135474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Финансовая</a:t>
            </a:r>
            <a:r>
              <a:rPr lang="en-US" sz="2699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2699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модель</a:t>
            </a:r>
            <a:endParaRPr lang="en-US" sz="2699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0123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B385-77AB-29FA-CB7C-522C8584C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915CDA2-5323-E0BD-7A8F-7D2409AA4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0937E2-E92F-8E65-9DBF-8C66E57285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71AB2B0-7BB1-7F05-798C-5195891F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/>
          </a:bodyPr>
          <a:lstStyle/>
          <a:p>
            <a:r>
              <a:rPr lang="ru-RU" dirty="0"/>
              <a:t>Методологические основы организации разработки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A47659-23C9-1A0B-8B38-1E211B24FB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816054"/>
            <a:ext cx="4322531" cy="23825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Scrum</a:t>
            </a:r>
            <a:r>
              <a:rPr lang="en" dirty="0"/>
              <a:t> (2-</a:t>
            </a:r>
            <a:r>
              <a:rPr lang="ru-RU" dirty="0"/>
              <a:t>недельные спринты)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Стендапы рабочей группой 2 раза в неделю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Организация коммуникации в корпоративном мессенджере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Трекер задач – </a:t>
            </a:r>
            <a:r>
              <a:rPr lang="en" b="1" dirty="0"/>
              <a:t>Jira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Автоматизация тестирования и развертывания через </a:t>
            </a:r>
            <a:r>
              <a:rPr lang="en" b="1" dirty="0"/>
              <a:t>GitLab CI/CD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Документация в </a:t>
            </a:r>
            <a:r>
              <a:rPr lang="en-US" b="1" dirty="0"/>
              <a:t>Confluence</a:t>
            </a:r>
            <a:endParaRPr lang="en" b="1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0A72093-5045-4EAD-5A77-B818B95207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Архитектура, оценка и планирование разработки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91C4DD6-CEE6-4080-8128-5298627B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560" y="2224815"/>
            <a:ext cx="1401456" cy="59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FF19FC9-B0EA-3979-6CA6-5EAD4AF46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645" y="2693677"/>
            <a:ext cx="888914" cy="88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A54DE630-5D11-1A60-E2DE-C0BB391E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89" y="4041947"/>
            <a:ext cx="1401456" cy="92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A905B835-E00E-13DE-B6C8-1D0279198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845" y="4360588"/>
            <a:ext cx="1676094" cy="167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8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A0D73-A7D5-B9DD-ADEF-1A85C668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D7D6064-EB60-9198-E896-7057A91C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49" y="1238257"/>
            <a:ext cx="4773856" cy="54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074D6E9-B501-AB99-9C4B-80DCB122D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EEA5DE-E03F-CA62-22BD-9E612BBFD2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AFE294-2D48-AFCB-EAC3-8DCF3E7E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/>
              <a:t>Архитектура, оценка и планирование разработки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064AEF-4144-EE72-9867-197DB5D4A6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712" y="2071655"/>
            <a:ext cx="2148713" cy="2561531"/>
          </a:xfrm>
        </p:spPr>
        <p:txBody>
          <a:bodyPr>
            <a:normAutofit/>
          </a:bodyPr>
          <a:lstStyle/>
          <a:p>
            <a:r>
              <a:rPr lang="ru-RU" b="1" dirty="0"/>
              <a:t>Команда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 </a:t>
            </a:r>
            <a:r>
              <a:rPr lang="en-US" dirty="0"/>
              <a:t>backend</a:t>
            </a:r>
            <a:r>
              <a:rPr lang="ru-RU" dirty="0"/>
              <a:t>-разработчика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</a:t>
            </a:r>
            <a:r>
              <a:rPr lang="en-US" dirty="0"/>
              <a:t> QA</a:t>
            </a:r>
            <a:r>
              <a:rPr lang="ru-RU" dirty="0"/>
              <a:t>-инженера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Frontend-</a:t>
            </a:r>
            <a:r>
              <a:rPr lang="ru-RU" dirty="0"/>
              <a:t>разработчик</a:t>
            </a: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UX/UI </a:t>
            </a:r>
            <a:r>
              <a:rPr lang="ru-RU" dirty="0"/>
              <a:t>дизайнер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Android-</a:t>
            </a:r>
            <a:r>
              <a:rPr lang="ru-RU" dirty="0"/>
              <a:t>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iOS</a:t>
            </a:r>
            <a:r>
              <a:rPr lang="ru-RU" dirty="0"/>
              <a:t>-разработчик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Менеджер продукта</a:t>
            </a:r>
            <a:endParaRPr lang="en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665EB170-F6CF-09F0-059C-DCF99A928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Архитектура, оценка и планирование разработки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6CEF503-BD29-5554-D1E9-F679756AE48B}"/>
              </a:ext>
            </a:extLst>
          </p:cNvPr>
          <p:cNvSpPr txBox="1">
            <a:spLocks/>
          </p:cNvSpPr>
          <p:nvPr/>
        </p:nvSpPr>
        <p:spPr>
          <a:xfrm>
            <a:off x="3020063" y="2071654"/>
            <a:ext cx="3506678" cy="3592715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Задачи</a:t>
            </a:r>
            <a:endParaRPr lang="ru-RU" dirty="0"/>
          </a:p>
          <a:p>
            <a:r>
              <a:rPr lang="ru-RU" dirty="0"/>
              <a:t>Спринт 1</a:t>
            </a:r>
            <a:r>
              <a:rPr lang="en-US" dirty="0"/>
              <a:t> (</a:t>
            </a:r>
            <a:r>
              <a:rPr lang="ru-RU" dirty="0"/>
              <a:t>оценка: </a:t>
            </a:r>
            <a:r>
              <a:rPr lang="en" dirty="0"/>
              <a:t>L</a:t>
            </a:r>
            <a:r>
              <a:rPr lang="en-US" dirty="0"/>
              <a:t>)</a:t>
            </a:r>
            <a:r>
              <a:rPr lang="ru-RU" dirty="0"/>
              <a:t>: </a:t>
            </a:r>
            <a:br>
              <a:rPr lang="en-US" dirty="0"/>
            </a:br>
            <a:r>
              <a:rPr lang="ru-RU" dirty="0"/>
              <a:t>Добавление в сервис возвратов логики для обмена товаров </a:t>
            </a:r>
            <a:br>
              <a:rPr lang="en-US" dirty="0"/>
            </a:br>
            <a:r>
              <a:rPr lang="ru-RU" dirty="0"/>
              <a:t>(</a:t>
            </a:r>
            <a:r>
              <a:rPr lang="en-US" dirty="0"/>
              <a:t>BE+QA</a:t>
            </a:r>
            <a:r>
              <a:rPr lang="en" dirty="0"/>
              <a:t>)</a:t>
            </a:r>
          </a:p>
          <a:p>
            <a:r>
              <a:rPr lang="ru-RU" dirty="0"/>
              <a:t>Спринт 1 (параллельно)</a:t>
            </a:r>
            <a:r>
              <a:rPr lang="en-US" dirty="0"/>
              <a:t> (</a:t>
            </a:r>
            <a:r>
              <a:rPr lang="ru-RU" dirty="0"/>
              <a:t>оценка: </a:t>
            </a:r>
            <a:r>
              <a:rPr lang="en" dirty="0"/>
              <a:t>M</a:t>
            </a:r>
            <a:r>
              <a:rPr lang="en-US" dirty="0"/>
              <a:t>)</a:t>
            </a:r>
            <a:r>
              <a:rPr lang="ru-RU" dirty="0"/>
              <a:t>:</a:t>
            </a:r>
            <a:br>
              <a:rPr lang="en-US" dirty="0"/>
            </a:br>
            <a:r>
              <a:rPr lang="ru-RU" dirty="0"/>
              <a:t>Подготовка оформления для сайта/приложения </a:t>
            </a:r>
            <a:r>
              <a:rPr lang="en-US" dirty="0"/>
              <a:t>“</a:t>
            </a:r>
            <a:r>
              <a:rPr lang="en" dirty="0"/>
              <a:t>Ozon” </a:t>
            </a:r>
            <a:br>
              <a:rPr lang="en" dirty="0"/>
            </a:br>
            <a:r>
              <a:rPr lang="en" dirty="0"/>
              <a:t>(UX/UI)</a:t>
            </a:r>
          </a:p>
          <a:p>
            <a:r>
              <a:rPr lang="ru-RU" dirty="0"/>
              <a:t>Спринт 2</a:t>
            </a:r>
            <a:r>
              <a:rPr lang="en-US" dirty="0"/>
              <a:t> (</a:t>
            </a:r>
            <a:r>
              <a:rPr lang="ru-RU" dirty="0"/>
              <a:t>оценка: </a:t>
            </a:r>
            <a:r>
              <a:rPr lang="en" dirty="0"/>
              <a:t>M</a:t>
            </a:r>
            <a:r>
              <a:rPr lang="en-US" dirty="0"/>
              <a:t>)</a:t>
            </a:r>
            <a:r>
              <a:rPr lang="ru-RU" dirty="0"/>
              <a:t>: </a:t>
            </a:r>
            <a:br>
              <a:rPr lang="en-US" dirty="0"/>
            </a:br>
            <a:r>
              <a:rPr lang="ru-RU" dirty="0"/>
              <a:t>Разработка </a:t>
            </a:r>
            <a:r>
              <a:rPr lang="en" dirty="0"/>
              <a:t>API </a:t>
            </a:r>
            <a:r>
              <a:rPr lang="ru-RU" dirty="0"/>
              <a:t>для обмена товаров </a:t>
            </a:r>
            <a:br>
              <a:rPr lang="en-US" dirty="0"/>
            </a:br>
            <a:r>
              <a:rPr lang="ru-RU" dirty="0"/>
              <a:t>(</a:t>
            </a:r>
            <a:r>
              <a:rPr lang="en" dirty="0"/>
              <a:t>BE+QA)</a:t>
            </a:r>
          </a:p>
          <a:p>
            <a:r>
              <a:rPr lang="ru-RU" dirty="0"/>
              <a:t>Спринт 3</a:t>
            </a:r>
            <a:r>
              <a:rPr lang="en-US" dirty="0"/>
              <a:t> (</a:t>
            </a:r>
            <a:r>
              <a:rPr lang="ru-RU" dirty="0"/>
              <a:t>оценка: </a:t>
            </a:r>
            <a:r>
              <a:rPr lang="en" dirty="0"/>
              <a:t>M</a:t>
            </a:r>
            <a:r>
              <a:rPr lang="en-US" dirty="0"/>
              <a:t>)</a:t>
            </a:r>
            <a:r>
              <a:rPr lang="ru-RU" dirty="0"/>
              <a:t>: </a:t>
            </a:r>
            <a:br>
              <a:rPr lang="en-US" dirty="0"/>
            </a:br>
            <a:r>
              <a:rPr lang="ru-RU" dirty="0"/>
              <a:t>Разработка </a:t>
            </a:r>
            <a:r>
              <a:rPr lang="en" dirty="0"/>
              <a:t>Frontend </a:t>
            </a:r>
            <a:r>
              <a:rPr lang="ru-RU" dirty="0"/>
              <a:t>заявки обмена товара </a:t>
            </a:r>
            <a:br>
              <a:rPr lang="en-US" dirty="0"/>
            </a:br>
            <a:r>
              <a:rPr lang="ru-RU" dirty="0"/>
              <a:t>(</a:t>
            </a:r>
            <a:r>
              <a:rPr lang="en" dirty="0"/>
              <a:t>FE, iOS, Android)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12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08C77-2470-D7FA-C711-6FCDEADB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FC50713-3023-DAD7-E3A4-58BB3283B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B87799-6BAD-BA57-E8F4-AF61D769F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B81C08-71F8-962C-EB6A-8965C328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Маркетинговые активности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0FFB4E-0CE5-4367-1010-F2FD9249D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5858" y="2715776"/>
            <a:ext cx="2275673" cy="1223237"/>
          </a:xfrm>
        </p:spPr>
        <p:txBody>
          <a:bodyPr>
            <a:normAutofit/>
          </a:bodyPr>
          <a:lstStyle/>
          <a:p>
            <a:r>
              <a:rPr lang="ru-RU" dirty="0">
                <a:latin typeface="HSE Sans" panose="02000000000000000000" pitchFamily="50" charset="-52"/>
              </a:rPr>
              <a:t>Предварительный анонс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(1 месяц)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Подготовка ЦА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Формирование ожиданий</a:t>
            </a:r>
            <a:endParaRPr lang="en-US" dirty="0">
              <a:latin typeface="HSE Sans" panose="02000000000000000000" pitchFamily="50" charset="-5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36FD255-BC28-9A0D-85C0-AF931CBE0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898" y="2108294"/>
            <a:ext cx="431916" cy="19702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HSE Sans" panose="02000000000000000000" pitchFamily="50" charset="-52"/>
              </a:rPr>
              <a:t>Старт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5F66DBF-77C0-09C1-0AE7-DEE828B6E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Планирование и оценка маркетинговых активностей для запуска продукта</a:t>
            </a:r>
          </a:p>
        </p:txBody>
      </p:sp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46F66410-C709-A2F2-AB6D-F6908D87FBC5}"/>
              </a:ext>
            </a:extLst>
          </p:cNvPr>
          <p:cNvSpPr/>
          <p:nvPr/>
        </p:nvSpPr>
        <p:spPr>
          <a:xfrm>
            <a:off x="654782" y="2379058"/>
            <a:ext cx="10820166" cy="135095"/>
          </a:xfrm>
          <a:prstGeom prst="rightArrow">
            <a:avLst/>
          </a:prstGeom>
          <a:solidFill>
            <a:srgbClr val="2449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3F5E8A5-E460-5795-AC9B-AD5475EA5921}"/>
              </a:ext>
            </a:extLst>
          </p:cNvPr>
          <p:cNvSpPr/>
          <p:nvPr/>
        </p:nvSpPr>
        <p:spPr>
          <a:xfrm>
            <a:off x="3059567" y="2350609"/>
            <a:ext cx="191995" cy="191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1B5791BB-0E68-BE0F-AE12-4F9487DFEC30}"/>
              </a:ext>
            </a:extLst>
          </p:cNvPr>
          <p:cNvSpPr txBox="1">
            <a:spLocks/>
          </p:cNvSpPr>
          <p:nvPr/>
        </p:nvSpPr>
        <p:spPr>
          <a:xfrm>
            <a:off x="3155564" y="2715776"/>
            <a:ext cx="2109832" cy="1159827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Пилотный запуск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(1 месяц)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Тестирование процессов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Сбор обратной связи</a:t>
            </a:r>
          </a:p>
          <a:p>
            <a:endParaRPr lang="en-US" dirty="0">
              <a:latin typeface="HSE Sans" panose="02000000000000000000" pitchFamily="50" charset="-52"/>
            </a:endParaRP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3873F806-0FF2-E33F-89B8-DC7943D0D80E}"/>
              </a:ext>
            </a:extLst>
          </p:cNvPr>
          <p:cNvSpPr txBox="1">
            <a:spLocks/>
          </p:cNvSpPr>
          <p:nvPr/>
        </p:nvSpPr>
        <p:spPr>
          <a:xfrm>
            <a:off x="5608584" y="2715776"/>
            <a:ext cx="2018508" cy="1377829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Полномасштабный запуск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(1+ месяцев)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Широкое продвижение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Разъяснение принципов работы сервиса</a:t>
            </a:r>
            <a:endParaRPr lang="en-US" dirty="0">
              <a:latin typeface="HSE Sans" panose="02000000000000000000" pitchFamily="50" charset="-52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BDED8764-DB21-0226-F757-582203DA6A78}"/>
              </a:ext>
            </a:extLst>
          </p:cNvPr>
          <p:cNvSpPr txBox="1">
            <a:spLocks/>
          </p:cNvSpPr>
          <p:nvPr/>
        </p:nvSpPr>
        <p:spPr>
          <a:xfrm>
            <a:off x="8154288" y="2715776"/>
            <a:ext cx="2602672" cy="1223237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Поддерживающие активности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(3 месяца)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Закрепление знаний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latin typeface="HSE Sans" panose="02000000000000000000" pitchFamily="50" charset="-52"/>
              </a:rPr>
              <a:t>Стимулирование использования</a:t>
            </a:r>
            <a:endParaRPr lang="en-US" dirty="0">
              <a:latin typeface="HSE Sans" panose="02000000000000000000" pitchFamily="50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55AD36B-24A6-57BB-E62C-54A80F73C93C}"/>
              </a:ext>
            </a:extLst>
          </p:cNvPr>
          <p:cNvSpPr/>
          <p:nvPr/>
        </p:nvSpPr>
        <p:spPr>
          <a:xfrm>
            <a:off x="5512587" y="2350609"/>
            <a:ext cx="191995" cy="191995"/>
          </a:xfrm>
          <a:prstGeom prst="ellipse">
            <a:avLst/>
          </a:prstGeom>
          <a:solidFill>
            <a:srgbClr val="2449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2230C29-E4BC-CD94-2D2F-909893EB4D80}"/>
              </a:ext>
            </a:extLst>
          </p:cNvPr>
          <p:cNvSpPr/>
          <p:nvPr/>
        </p:nvSpPr>
        <p:spPr>
          <a:xfrm>
            <a:off x="7962293" y="2350609"/>
            <a:ext cx="191995" cy="191995"/>
          </a:xfrm>
          <a:prstGeom prst="ellipse">
            <a:avLst/>
          </a:prstGeom>
          <a:solidFill>
            <a:srgbClr val="2449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4CD0E839-305F-1E70-1F5F-F8BFE6CBEE27}"/>
              </a:ext>
            </a:extLst>
          </p:cNvPr>
          <p:cNvSpPr/>
          <p:nvPr/>
        </p:nvSpPr>
        <p:spPr>
          <a:xfrm>
            <a:off x="10411999" y="2337604"/>
            <a:ext cx="191995" cy="191995"/>
          </a:xfrm>
          <a:prstGeom prst="ellipse">
            <a:avLst/>
          </a:prstGeom>
          <a:solidFill>
            <a:srgbClr val="2449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5BE387D-FE8D-E3D2-B854-C9B2C5005FFA}"/>
              </a:ext>
            </a:extLst>
          </p:cNvPr>
          <p:cNvSpPr/>
          <p:nvPr/>
        </p:nvSpPr>
        <p:spPr>
          <a:xfrm>
            <a:off x="609861" y="2337603"/>
            <a:ext cx="191995" cy="191995"/>
          </a:xfrm>
          <a:prstGeom prst="ellipse">
            <a:avLst/>
          </a:prstGeom>
          <a:solidFill>
            <a:srgbClr val="2449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B8CEFCBC-DB75-1458-DE12-EE7CE6D7E5A1}"/>
              </a:ext>
            </a:extLst>
          </p:cNvPr>
          <p:cNvSpPr txBox="1">
            <a:spLocks/>
          </p:cNvSpPr>
          <p:nvPr/>
        </p:nvSpPr>
        <p:spPr>
          <a:xfrm>
            <a:off x="2970819" y="2132862"/>
            <a:ext cx="431916" cy="197020"/>
          </a:xfrm>
          <a:prstGeom prst="rect">
            <a:avLst/>
          </a:prstGeom>
        </p:spPr>
        <p:txBody>
          <a:bodyPr vert="horz" lIns="0" tIns="0" rIns="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1 месяц</a:t>
            </a:r>
          </a:p>
        </p:txBody>
      </p:sp>
      <p:sp>
        <p:nvSpPr>
          <p:cNvPr id="35" name="Текст 5">
            <a:extLst>
              <a:ext uri="{FF2B5EF4-FFF2-40B4-BE49-F238E27FC236}">
                <a16:creationId xmlns:a16="http://schemas.microsoft.com/office/drawing/2014/main" id="{D8F4CC66-E21D-DBBA-C704-F6CC938367E3}"/>
              </a:ext>
            </a:extLst>
          </p:cNvPr>
          <p:cNvSpPr txBox="1">
            <a:spLocks/>
          </p:cNvSpPr>
          <p:nvPr/>
        </p:nvSpPr>
        <p:spPr>
          <a:xfrm>
            <a:off x="5362534" y="2151077"/>
            <a:ext cx="492101" cy="197020"/>
          </a:xfrm>
          <a:prstGeom prst="rect">
            <a:avLst/>
          </a:prstGeom>
        </p:spPr>
        <p:txBody>
          <a:bodyPr vert="horz" lIns="0" tIns="0" rIns="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2 месяца</a:t>
            </a:r>
          </a:p>
        </p:txBody>
      </p:sp>
      <p:sp>
        <p:nvSpPr>
          <p:cNvPr id="36" name="Текст 5">
            <a:extLst>
              <a:ext uri="{FF2B5EF4-FFF2-40B4-BE49-F238E27FC236}">
                <a16:creationId xmlns:a16="http://schemas.microsoft.com/office/drawing/2014/main" id="{181C856C-6B2D-D076-57D2-EDD05C688E13}"/>
              </a:ext>
            </a:extLst>
          </p:cNvPr>
          <p:cNvSpPr txBox="1">
            <a:spLocks/>
          </p:cNvSpPr>
          <p:nvPr/>
        </p:nvSpPr>
        <p:spPr>
          <a:xfrm>
            <a:off x="7806541" y="2147441"/>
            <a:ext cx="492101" cy="197020"/>
          </a:xfrm>
          <a:prstGeom prst="rect">
            <a:avLst/>
          </a:prstGeom>
        </p:spPr>
        <p:txBody>
          <a:bodyPr vert="horz" lIns="0" tIns="0" rIns="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3 месяца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9DACAEF8-8C94-CB63-C993-89929BA0EDDD}"/>
              </a:ext>
            </a:extLst>
          </p:cNvPr>
          <p:cNvSpPr txBox="1">
            <a:spLocks/>
          </p:cNvSpPr>
          <p:nvPr/>
        </p:nvSpPr>
        <p:spPr>
          <a:xfrm>
            <a:off x="10196458" y="2136998"/>
            <a:ext cx="623075" cy="197020"/>
          </a:xfrm>
          <a:prstGeom prst="rect">
            <a:avLst/>
          </a:prstGeom>
        </p:spPr>
        <p:txBody>
          <a:bodyPr vert="horz" lIns="0" tIns="0" rIns="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SE Sans" panose="02000000000000000000" pitchFamily="50" charset="-52"/>
              </a:rPr>
              <a:t>6 месяцев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A372BBD7-243A-D490-57DC-CA2CBC549CBB}"/>
              </a:ext>
            </a:extLst>
          </p:cNvPr>
          <p:cNvSpPr txBox="1">
            <a:spLocks/>
          </p:cNvSpPr>
          <p:nvPr/>
        </p:nvSpPr>
        <p:spPr>
          <a:xfrm>
            <a:off x="627505" y="4498093"/>
            <a:ext cx="2831658" cy="1560870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err="1">
                <a:latin typeface="HSE Sans" panose="02000000000000000000" pitchFamily="50" charset="-52"/>
              </a:rPr>
              <a:t>Инфлюенс</a:t>
            </a:r>
            <a:r>
              <a:rPr lang="ru-RU" b="1" dirty="0">
                <a:latin typeface="HSE Sans" panose="02000000000000000000" pitchFamily="50" charset="-52"/>
              </a:rPr>
              <a:t>-маркетинг</a:t>
            </a:r>
            <a:endParaRPr lang="ru-RU" dirty="0">
              <a:latin typeface="HSE Sans" panose="02000000000000000000" pitchFamily="50" charset="-52"/>
            </a:endParaRPr>
          </a:p>
          <a:p>
            <a:r>
              <a:rPr lang="ru-RU" b="1" dirty="0">
                <a:latin typeface="HSE Sans" panose="02000000000000000000" pitchFamily="50" charset="-52"/>
              </a:rPr>
              <a:t>Формат:</a:t>
            </a:r>
            <a:r>
              <a:rPr lang="ru-RU" dirty="0">
                <a:latin typeface="HSE Sans" panose="02000000000000000000" pitchFamily="50" charset="-52"/>
              </a:rPr>
              <a:t> Коллаборации с блогерами, </a:t>
            </a:r>
            <a:r>
              <a:rPr lang="en" dirty="0">
                <a:latin typeface="HSE Sans" panose="02000000000000000000" pitchFamily="50" charset="-52"/>
              </a:rPr>
              <a:t>UGC-</a:t>
            </a:r>
            <a:r>
              <a:rPr lang="ru-RU" dirty="0">
                <a:latin typeface="HSE Sans" panose="02000000000000000000" pitchFamily="50" charset="-52"/>
              </a:rPr>
              <a:t>контент, флешмобы</a:t>
            </a:r>
          </a:p>
          <a:p>
            <a:r>
              <a:rPr lang="ru-RU" b="1" dirty="0">
                <a:latin typeface="HSE Sans" panose="02000000000000000000" pitchFamily="50" charset="-52"/>
              </a:rPr>
              <a:t>Платформы:</a:t>
            </a:r>
            <a:r>
              <a:rPr lang="ru-RU" dirty="0">
                <a:latin typeface="HSE Sans" panose="02000000000000000000" pitchFamily="50" charset="-52"/>
              </a:rPr>
              <a:t> </a:t>
            </a:r>
            <a:r>
              <a:rPr lang="en" dirty="0">
                <a:latin typeface="HSE Sans" panose="02000000000000000000" pitchFamily="50" charset="-52"/>
              </a:rPr>
              <a:t>TikTok, YouTube</a:t>
            </a:r>
          </a:p>
          <a:p>
            <a:r>
              <a:rPr lang="en" b="1" dirty="0">
                <a:latin typeface="HSE Sans" panose="02000000000000000000" pitchFamily="50" charset="-52"/>
              </a:rPr>
              <a:t>KPI:</a:t>
            </a:r>
            <a:r>
              <a:rPr lang="en" dirty="0">
                <a:latin typeface="HSE Sans" panose="02000000000000000000" pitchFamily="50" charset="-52"/>
              </a:rPr>
              <a:t> ER, </a:t>
            </a:r>
            <a:r>
              <a:rPr lang="ru-RU" dirty="0">
                <a:latin typeface="HSE Sans" panose="02000000000000000000" pitchFamily="50" charset="-52"/>
              </a:rPr>
              <a:t>вовлечённость, </a:t>
            </a:r>
            <a:r>
              <a:rPr lang="en" dirty="0">
                <a:latin typeface="HSE Sans" panose="02000000000000000000" pitchFamily="50" charset="-52"/>
              </a:rPr>
              <a:t>ROI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17AC8B4-5BA6-44A5-1768-403132C475FE}"/>
              </a:ext>
            </a:extLst>
          </p:cNvPr>
          <p:cNvSpPr txBox="1">
            <a:spLocks/>
          </p:cNvSpPr>
          <p:nvPr/>
        </p:nvSpPr>
        <p:spPr>
          <a:xfrm>
            <a:off x="4269219" y="4498093"/>
            <a:ext cx="3439597" cy="1560870"/>
          </a:xfrm>
          <a:prstGeom prst="rect">
            <a:avLst/>
          </a:prstGeom>
        </p:spPr>
        <p:txBody>
          <a:bodyPr vert="horz" lIns="0" tIns="0" rIns="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latin typeface="HSE Sans" panose="02000000000000000000" pitchFamily="50" charset="-52"/>
              </a:rPr>
              <a:t>Медийная реклама</a:t>
            </a:r>
          </a:p>
          <a:p>
            <a:r>
              <a:rPr lang="ru-RU" b="1" dirty="0">
                <a:latin typeface="HSE Sans" panose="02000000000000000000" pitchFamily="50" charset="-52"/>
              </a:rPr>
              <a:t>Формат:</a:t>
            </a:r>
            <a:r>
              <a:rPr lang="ru-RU" dirty="0">
                <a:latin typeface="HSE Sans" panose="02000000000000000000" pitchFamily="50" charset="-52"/>
              </a:rPr>
              <a:t> 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50" charset="-52"/>
              </a:rPr>
              <a:t>Баннеры,</a:t>
            </a:r>
            <a:r>
              <a:rPr lang="en-US" sz="1300" dirty="0">
                <a:solidFill>
                  <a:srgbClr val="0E2D69"/>
                </a:solidFill>
                <a:latin typeface="HSE Sans" panose="02000000000000000000" pitchFamily="50" charset="-52"/>
              </a:rPr>
              <a:t> </a:t>
            </a:r>
            <a:r>
              <a:rPr lang="ru-RU" sz="1300" dirty="0">
                <a:solidFill>
                  <a:srgbClr val="0E2D69"/>
                </a:solidFill>
                <a:latin typeface="HSE Sans" panose="02000000000000000000" pitchFamily="50" charset="-52"/>
              </a:rPr>
              <a:t>ТГБ, видеоролики (РСЯ</a:t>
            </a:r>
            <a:r>
              <a:rPr lang="en" sz="1300" dirty="0">
                <a:solidFill>
                  <a:srgbClr val="0E2D69"/>
                </a:solidFill>
                <a:latin typeface="HSE Sans" panose="02000000000000000000" pitchFamily="50" charset="-52"/>
              </a:rPr>
              <a:t>), </a:t>
            </a:r>
            <a:r>
              <a:rPr lang="ru-RU" sz="1300" dirty="0" err="1">
                <a:solidFill>
                  <a:srgbClr val="0E2D69"/>
                </a:solidFill>
                <a:latin typeface="HSE Sans" panose="02000000000000000000" pitchFamily="50" charset="-52"/>
              </a:rPr>
              <a:t>прероллы</a:t>
            </a:r>
            <a:endParaRPr lang="ru-RU" dirty="0">
              <a:latin typeface="HSE Sans" panose="02000000000000000000" pitchFamily="50" charset="-52"/>
            </a:endParaRPr>
          </a:p>
          <a:p>
            <a:r>
              <a:rPr lang="ru-RU" b="1" dirty="0">
                <a:latin typeface="HSE Sans" panose="02000000000000000000" pitchFamily="50" charset="-52"/>
              </a:rPr>
              <a:t>Цель:</a:t>
            </a:r>
            <a:r>
              <a:rPr lang="ru-RU" dirty="0">
                <a:latin typeface="HSE Sans" panose="02000000000000000000" pitchFamily="50" charset="-52"/>
              </a:rPr>
              <a:t> Осведомлённость, эмоциональное вовлечение</a:t>
            </a:r>
          </a:p>
          <a:p>
            <a:r>
              <a:rPr lang="en" b="1" dirty="0">
                <a:latin typeface="HSE Sans" panose="02000000000000000000" pitchFamily="50" charset="-52"/>
              </a:rPr>
              <a:t>KPI:</a:t>
            </a:r>
            <a:r>
              <a:rPr lang="en" dirty="0">
                <a:latin typeface="HSE Sans" panose="02000000000000000000" pitchFamily="50" charset="-52"/>
              </a:rPr>
              <a:t> </a:t>
            </a:r>
            <a:r>
              <a:rPr lang="en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CTR, </a:t>
            </a:r>
            <a:r>
              <a:rPr lang="en" sz="1300" dirty="0">
                <a:solidFill>
                  <a:srgbClr val="0E2D69"/>
                </a:solidFill>
                <a:latin typeface="HSE Sans" panose="02000000000000000000" pitchFamily="50" charset="-52"/>
              </a:rPr>
              <a:t>CR, PV/PC conversions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B801C97A-F429-6224-2789-99E37555CBFF}"/>
              </a:ext>
            </a:extLst>
          </p:cNvPr>
          <p:cNvSpPr txBox="1">
            <a:spLocks/>
          </p:cNvSpPr>
          <p:nvPr/>
        </p:nvSpPr>
        <p:spPr>
          <a:xfrm>
            <a:off x="8271365" y="4498093"/>
            <a:ext cx="2938251" cy="1560870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latin typeface="HSE Sans" panose="02000000000000000000" pitchFamily="50" charset="-52"/>
              </a:rPr>
              <a:t>Таргетированная реклама</a:t>
            </a:r>
          </a:p>
          <a:p>
            <a:r>
              <a:rPr lang="ru-RU" b="1" dirty="0">
                <a:latin typeface="HSE Sans" panose="02000000000000000000" pitchFamily="50" charset="-52"/>
              </a:rPr>
              <a:t>Формат:</a:t>
            </a:r>
            <a:r>
              <a:rPr lang="ru-RU" dirty="0">
                <a:latin typeface="HSE Sans" panose="02000000000000000000" pitchFamily="50" charset="-52"/>
              </a:rPr>
              <a:t> </a:t>
            </a:r>
            <a:r>
              <a:rPr lang="ru-RU" dirty="0" err="1">
                <a:latin typeface="HSE Sans" panose="02000000000000000000" pitchFamily="50" charset="-52"/>
              </a:rPr>
              <a:t>Ретаргетинг</a:t>
            </a:r>
            <a:r>
              <a:rPr lang="en" dirty="0">
                <a:latin typeface="HSE Sans" panose="02000000000000000000" pitchFamily="50" charset="-52"/>
              </a:rPr>
              <a:t>, UGC</a:t>
            </a:r>
          </a:p>
          <a:p>
            <a:r>
              <a:rPr lang="ru-RU" b="1" dirty="0">
                <a:latin typeface="HSE Sans" panose="02000000000000000000" pitchFamily="50" charset="-52"/>
              </a:rPr>
              <a:t>Платформы:</a:t>
            </a:r>
            <a:r>
              <a:rPr lang="ru-RU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 </a:t>
            </a:r>
            <a:r>
              <a:rPr lang="en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VK,</a:t>
            </a:r>
            <a:r>
              <a:rPr lang="ru-RU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 </a:t>
            </a:r>
            <a:r>
              <a:rPr lang="en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myTarget</a:t>
            </a:r>
            <a:r>
              <a:rPr lang="ru-RU" sz="13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, </a:t>
            </a:r>
            <a:r>
              <a:rPr lang="en-US" sz="1300" b="0" u="none" strike="noStrike" dirty="0">
                <a:uFillTx/>
                <a:latin typeface="HSE Sans" panose="02000000000000000000" pitchFamily="50" charset="-52"/>
              </a:rPr>
              <a:t>TG ads</a:t>
            </a:r>
            <a:r>
              <a:rPr lang="ru-RU" sz="1300" b="0" u="none" strike="noStrike" dirty="0">
                <a:uFillTx/>
                <a:latin typeface="HSE Sans" panose="02000000000000000000" pitchFamily="50" charset="-52"/>
              </a:rPr>
              <a:t>, </a:t>
            </a:r>
            <a:r>
              <a:rPr lang="ru-RU" sz="1300" b="0" u="none" strike="noStrike" dirty="0" err="1">
                <a:uFillTx/>
                <a:latin typeface="HSE Sans" panose="02000000000000000000" pitchFamily="50" charset="-52"/>
              </a:rPr>
              <a:t>Программатик</a:t>
            </a:r>
            <a:r>
              <a:rPr lang="ru-RU" sz="1300" b="0" u="none" strike="noStrike" dirty="0">
                <a:uFillTx/>
                <a:latin typeface="HSE Sans" panose="02000000000000000000" pitchFamily="50" charset="-52"/>
              </a:rPr>
              <a:t> </a:t>
            </a:r>
            <a:r>
              <a:rPr lang="ru-RU" sz="1300" b="0" u="none" strike="noStrike" dirty="0" err="1">
                <a:uFillTx/>
                <a:latin typeface="HSE Sans" panose="02000000000000000000" pitchFamily="50" charset="-52"/>
              </a:rPr>
              <a:t>платфомы</a:t>
            </a:r>
            <a:endParaRPr lang="en" dirty="0">
              <a:latin typeface="HSE Sans" panose="02000000000000000000" pitchFamily="50" charset="-52"/>
            </a:endParaRPr>
          </a:p>
          <a:p>
            <a:r>
              <a:rPr lang="en" b="1" dirty="0">
                <a:latin typeface="HSE Sans" panose="02000000000000000000" pitchFamily="50" charset="-52"/>
              </a:rPr>
              <a:t>KPI:</a:t>
            </a:r>
            <a:r>
              <a:rPr lang="en" dirty="0">
                <a:latin typeface="HSE Sans" panose="02000000000000000000" pitchFamily="50" charset="-52"/>
              </a:rPr>
              <a:t> CPM, CR, CAC</a:t>
            </a:r>
          </a:p>
        </p:txBody>
      </p:sp>
    </p:spTree>
    <p:extLst>
      <p:ext uri="{BB962C8B-B14F-4D97-AF65-F5344CB8AC3E}">
        <p14:creationId xmlns:p14="http://schemas.microsoft.com/office/powerpoint/2010/main" val="161029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8631-187F-EB3E-6DA1-D4628BCD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A4FCE88-E326-98ED-3160-B55D2EB39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B0F8F1-9986-B324-4E3E-F1F46B12C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950A33A-4F51-C1FB-CF9D-A4D683A821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u="none" strike="noStrike" dirty="0">
                <a:solidFill>
                  <a:srgbClr val="0E2D69"/>
                </a:solidFill>
                <a:uFillTx/>
                <a:latin typeface="HSE Sans" panose="02000000000000000000" pitchFamily="50" charset="-52"/>
              </a:rPr>
              <a:t>Риски и их минимизация</a:t>
            </a:r>
            <a:endParaRPr lang="en-RU" sz="1000" b="0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80" name="Полилиния: фигура 79">
            <a:extLst>
              <a:ext uri="{FF2B5EF4-FFF2-40B4-BE49-F238E27FC236}">
                <a16:creationId xmlns:a16="http://schemas.microsoft.com/office/drawing/2014/main" id="{00D8C9F1-E883-256A-353B-A1C128029186}"/>
              </a:ext>
            </a:extLst>
          </p:cNvPr>
          <p:cNvSpPr/>
          <p:nvPr/>
        </p:nvSpPr>
        <p:spPr>
          <a:xfrm>
            <a:off x="647430" y="2026905"/>
            <a:ext cx="5349189" cy="1409257"/>
          </a:xfrm>
          <a:custGeom>
            <a:avLst/>
            <a:gdLst/>
            <a:ahLst/>
            <a:cxnLst/>
            <a:rect l="0" t="0" r="r" b="b"/>
            <a:pathLst>
              <a:path w="13046" h="3437">
                <a:moveTo>
                  <a:pt x="0" y="3250"/>
                </a:moveTo>
                <a:lnTo>
                  <a:pt x="0" y="186"/>
                </a:lnTo>
                <a:cubicBezTo>
                  <a:pt x="0" y="174"/>
                  <a:pt x="0" y="162"/>
                  <a:pt x="2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0" y="55"/>
                </a:cubicBezTo>
                <a:cubicBezTo>
                  <a:pt x="47" y="46"/>
                  <a:pt x="54" y="38"/>
                  <a:pt x="61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0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3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7" y="104"/>
                  <a:pt x="13032" y="115"/>
                </a:cubicBezTo>
                <a:cubicBezTo>
                  <a:pt x="13037" y="126"/>
                  <a:pt x="13040" y="138"/>
                  <a:pt x="13043" y="150"/>
                </a:cubicBezTo>
                <a:cubicBezTo>
                  <a:pt x="13045" y="162"/>
                  <a:pt x="13046" y="174"/>
                  <a:pt x="13046" y="186"/>
                </a:cubicBezTo>
                <a:lnTo>
                  <a:pt x="13046" y="3250"/>
                </a:lnTo>
                <a:cubicBezTo>
                  <a:pt x="13046" y="3262"/>
                  <a:pt x="13045" y="3274"/>
                  <a:pt x="13043" y="3286"/>
                </a:cubicBezTo>
                <a:cubicBezTo>
                  <a:pt x="13040" y="3298"/>
                  <a:pt x="13037" y="3310"/>
                  <a:pt x="13032" y="3321"/>
                </a:cubicBezTo>
                <a:cubicBezTo>
                  <a:pt x="13027" y="3332"/>
                  <a:pt x="13022" y="3343"/>
                  <a:pt x="13015" y="3353"/>
                </a:cubicBezTo>
                <a:cubicBezTo>
                  <a:pt x="13008" y="3363"/>
                  <a:pt x="13001" y="3373"/>
                  <a:pt x="12992" y="3381"/>
                </a:cubicBezTo>
                <a:cubicBezTo>
                  <a:pt x="12983" y="3391"/>
                  <a:pt x="12974" y="3399"/>
                  <a:pt x="12964" y="3405"/>
                </a:cubicBezTo>
                <a:cubicBezTo>
                  <a:pt x="12954" y="3412"/>
                  <a:pt x="12943" y="3418"/>
                  <a:pt x="12932" y="3423"/>
                </a:cubicBezTo>
                <a:cubicBezTo>
                  <a:pt x="12920" y="3427"/>
                  <a:pt x="12909" y="3431"/>
                  <a:pt x="12897" y="3433"/>
                </a:cubicBezTo>
                <a:cubicBezTo>
                  <a:pt x="12885" y="3436"/>
                  <a:pt x="12873" y="3437"/>
                  <a:pt x="12861" y="3437"/>
                </a:cubicBezTo>
                <a:lnTo>
                  <a:pt x="139" y="3437"/>
                </a:lnTo>
                <a:cubicBezTo>
                  <a:pt x="130" y="3437"/>
                  <a:pt x="121" y="3436"/>
                  <a:pt x="112" y="3433"/>
                </a:cubicBezTo>
                <a:cubicBezTo>
                  <a:pt x="103" y="3431"/>
                  <a:pt x="94" y="3427"/>
                  <a:pt x="86" y="3423"/>
                </a:cubicBezTo>
                <a:cubicBezTo>
                  <a:pt x="77" y="3418"/>
                  <a:pt x="69" y="3412"/>
                  <a:pt x="61" y="3405"/>
                </a:cubicBezTo>
                <a:cubicBezTo>
                  <a:pt x="54" y="3399"/>
                  <a:pt x="47" y="3391"/>
                  <a:pt x="40" y="3381"/>
                </a:cubicBezTo>
                <a:cubicBezTo>
                  <a:pt x="34" y="3373"/>
                  <a:pt x="28" y="3363"/>
                  <a:pt x="23" y="3353"/>
                </a:cubicBezTo>
                <a:cubicBezTo>
                  <a:pt x="18" y="3343"/>
                  <a:pt x="14" y="3332"/>
                  <a:pt x="10" y="3321"/>
                </a:cubicBezTo>
                <a:cubicBezTo>
                  <a:pt x="7" y="3310"/>
                  <a:pt x="4" y="3298"/>
                  <a:pt x="2" y="3286"/>
                </a:cubicBezTo>
                <a:cubicBezTo>
                  <a:pt x="0" y="3274"/>
                  <a:pt x="0" y="3262"/>
                  <a:pt x="0" y="3250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1" name="Полилиния: фигура 80">
            <a:extLst>
              <a:ext uri="{FF2B5EF4-FFF2-40B4-BE49-F238E27FC236}">
                <a16:creationId xmlns:a16="http://schemas.microsoft.com/office/drawing/2014/main" id="{46A85616-33B1-501C-0419-CED3A9BE0D75}"/>
              </a:ext>
            </a:extLst>
          </p:cNvPr>
          <p:cNvSpPr/>
          <p:nvPr/>
        </p:nvSpPr>
        <p:spPr>
          <a:xfrm>
            <a:off x="628159" y="2026905"/>
            <a:ext cx="76675" cy="1409257"/>
          </a:xfrm>
          <a:custGeom>
            <a:avLst/>
            <a:gdLst/>
            <a:ahLst/>
            <a:cxnLst/>
            <a:rect l="0" t="0" r="r" b="b"/>
            <a:pathLst>
              <a:path w="187" h="3437">
                <a:moveTo>
                  <a:pt x="0" y="0"/>
                </a:moveTo>
                <a:lnTo>
                  <a:pt x="187" y="0"/>
                </a:lnTo>
                <a:lnTo>
                  <a:pt x="187" y="3437"/>
                </a:lnTo>
                <a:lnTo>
                  <a:pt x="0" y="3437"/>
                </a:lnTo>
                <a:lnTo>
                  <a:pt x="0" y="0"/>
                </a:lnTo>
                <a:close/>
              </a:path>
            </a:pathLst>
          </a:custGeom>
          <a:solidFill>
            <a:srgbClr val="FF6A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82" name="Полилиния: фигура 81">
            <a:extLst>
              <a:ext uri="{FF2B5EF4-FFF2-40B4-BE49-F238E27FC236}">
                <a16:creationId xmlns:a16="http://schemas.microsoft.com/office/drawing/2014/main" id="{A6D08515-788C-24C6-DC2D-FAE0DD73FFDE}"/>
              </a:ext>
            </a:extLst>
          </p:cNvPr>
          <p:cNvSpPr/>
          <p:nvPr/>
        </p:nvSpPr>
        <p:spPr>
          <a:xfrm>
            <a:off x="647430" y="3664136"/>
            <a:ext cx="5349189" cy="1180463"/>
          </a:xfrm>
          <a:custGeom>
            <a:avLst/>
            <a:gdLst/>
            <a:ahLst/>
            <a:cxnLst/>
            <a:rect l="0" t="0" r="r" b="b"/>
            <a:pathLst>
              <a:path w="13046" h="2879">
                <a:moveTo>
                  <a:pt x="0" y="2694"/>
                </a:moveTo>
                <a:lnTo>
                  <a:pt x="0" y="186"/>
                </a:lnTo>
                <a:cubicBezTo>
                  <a:pt x="0" y="173"/>
                  <a:pt x="0" y="161"/>
                  <a:pt x="2" y="149"/>
                </a:cubicBezTo>
                <a:cubicBezTo>
                  <a:pt x="4" y="137"/>
                  <a:pt x="7" y="126"/>
                  <a:pt x="10" y="115"/>
                </a:cubicBezTo>
                <a:cubicBezTo>
                  <a:pt x="14" y="103"/>
                  <a:pt x="18" y="93"/>
                  <a:pt x="23" y="82"/>
                </a:cubicBezTo>
                <a:cubicBezTo>
                  <a:pt x="28" y="72"/>
                  <a:pt x="34" y="63"/>
                  <a:pt x="40" y="54"/>
                </a:cubicBezTo>
                <a:cubicBezTo>
                  <a:pt x="47" y="46"/>
                  <a:pt x="54" y="38"/>
                  <a:pt x="61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0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3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3"/>
                  <a:pt x="13027" y="103"/>
                  <a:pt x="13032" y="115"/>
                </a:cubicBezTo>
                <a:cubicBezTo>
                  <a:pt x="13037" y="126"/>
                  <a:pt x="13040" y="137"/>
                  <a:pt x="13043" y="149"/>
                </a:cubicBezTo>
                <a:cubicBezTo>
                  <a:pt x="13045" y="161"/>
                  <a:pt x="13046" y="173"/>
                  <a:pt x="13046" y="186"/>
                </a:cubicBezTo>
                <a:lnTo>
                  <a:pt x="13046" y="2694"/>
                </a:lnTo>
                <a:cubicBezTo>
                  <a:pt x="13046" y="2706"/>
                  <a:pt x="13045" y="2718"/>
                  <a:pt x="13043" y="2730"/>
                </a:cubicBezTo>
                <a:cubicBezTo>
                  <a:pt x="13040" y="2742"/>
                  <a:pt x="13037" y="2753"/>
                  <a:pt x="13032" y="2765"/>
                </a:cubicBezTo>
                <a:cubicBezTo>
                  <a:pt x="13027" y="2776"/>
                  <a:pt x="13022" y="2787"/>
                  <a:pt x="13015" y="2797"/>
                </a:cubicBezTo>
                <a:cubicBezTo>
                  <a:pt x="13008" y="2807"/>
                  <a:pt x="13001" y="2816"/>
                  <a:pt x="12992" y="2825"/>
                </a:cubicBezTo>
                <a:cubicBezTo>
                  <a:pt x="12983" y="2834"/>
                  <a:pt x="12974" y="2841"/>
                  <a:pt x="12964" y="2848"/>
                </a:cubicBezTo>
                <a:cubicBezTo>
                  <a:pt x="12954" y="2855"/>
                  <a:pt x="12943" y="2860"/>
                  <a:pt x="12932" y="2865"/>
                </a:cubicBezTo>
                <a:cubicBezTo>
                  <a:pt x="12920" y="2870"/>
                  <a:pt x="12909" y="2873"/>
                  <a:pt x="12897" y="2876"/>
                </a:cubicBezTo>
                <a:cubicBezTo>
                  <a:pt x="12885" y="2878"/>
                  <a:pt x="12873" y="2879"/>
                  <a:pt x="12861" y="2879"/>
                </a:cubicBezTo>
                <a:lnTo>
                  <a:pt x="139" y="2879"/>
                </a:lnTo>
                <a:cubicBezTo>
                  <a:pt x="130" y="2879"/>
                  <a:pt x="121" y="2878"/>
                  <a:pt x="112" y="2876"/>
                </a:cubicBezTo>
                <a:cubicBezTo>
                  <a:pt x="103" y="2873"/>
                  <a:pt x="94" y="2870"/>
                  <a:pt x="86" y="2865"/>
                </a:cubicBezTo>
                <a:cubicBezTo>
                  <a:pt x="77" y="2860"/>
                  <a:pt x="69" y="2855"/>
                  <a:pt x="61" y="2848"/>
                </a:cubicBezTo>
                <a:cubicBezTo>
                  <a:pt x="54" y="2841"/>
                  <a:pt x="47" y="2834"/>
                  <a:pt x="40" y="2825"/>
                </a:cubicBezTo>
                <a:cubicBezTo>
                  <a:pt x="34" y="2816"/>
                  <a:pt x="28" y="2807"/>
                  <a:pt x="23" y="2797"/>
                </a:cubicBezTo>
                <a:cubicBezTo>
                  <a:pt x="18" y="2787"/>
                  <a:pt x="14" y="2776"/>
                  <a:pt x="10" y="2765"/>
                </a:cubicBezTo>
                <a:cubicBezTo>
                  <a:pt x="7" y="2753"/>
                  <a:pt x="4" y="2742"/>
                  <a:pt x="2" y="2730"/>
                </a:cubicBezTo>
                <a:cubicBezTo>
                  <a:pt x="0" y="2718"/>
                  <a:pt x="0" y="2706"/>
                  <a:pt x="0" y="26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3" name="Полилиния: фигура 82">
            <a:extLst>
              <a:ext uri="{FF2B5EF4-FFF2-40B4-BE49-F238E27FC236}">
                <a16:creationId xmlns:a16="http://schemas.microsoft.com/office/drawing/2014/main" id="{21975038-1768-D9A0-4761-8ACDD4E7B873}"/>
              </a:ext>
            </a:extLst>
          </p:cNvPr>
          <p:cNvSpPr/>
          <p:nvPr/>
        </p:nvSpPr>
        <p:spPr>
          <a:xfrm>
            <a:off x="628159" y="3664136"/>
            <a:ext cx="76675" cy="1180463"/>
          </a:xfrm>
          <a:custGeom>
            <a:avLst/>
            <a:gdLst/>
            <a:ahLst/>
            <a:cxnLst/>
            <a:rect l="0" t="0" r="r" b="b"/>
            <a:pathLst>
              <a:path w="187" h="2879">
                <a:moveTo>
                  <a:pt x="0" y="0"/>
                </a:moveTo>
                <a:lnTo>
                  <a:pt x="187" y="0"/>
                </a:lnTo>
                <a:lnTo>
                  <a:pt x="187" y="2879"/>
                </a:lnTo>
                <a:lnTo>
                  <a:pt x="0" y="2879"/>
                </a:lnTo>
                <a:lnTo>
                  <a:pt x="0" y="0"/>
                </a:lnTo>
                <a:close/>
              </a:path>
            </a:pathLst>
          </a:custGeom>
          <a:solidFill>
            <a:srgbClr val="FF6A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84" name="Полилиния: фигура 83">
            <a:extLst>
              <a:ext uri="{FF2B5EF4-FFF2-40B4-BE49-F238E27FC236}">
                <a16:creationId xmlns:a16="http://schemas.microsoft.com/office/drawing/2014/main" id="{6C6C0AB5-3261-591F-8FFD-EE63530ADBA3}"/>
              </a:ext>
            </a:extLst>
          </p:cNvPr>
          <p:cNvSpPr/>
          <p:nvPr/>
        </p:nvSpPr>
        <p:spPr>
          <a:xfrm>
            <a:off x="647430" y="5003603"/>
            <a:ext cx="5349189" cy="1446979"/>
          </a:xfrm>
          <a:custGeom>
            <a:avLst/>
            <a:gdLst/>
            <a:ahLst/>
            <a:cxnLst/>
            <a:rect l="0" t="0" r="r" b="b"/>
            <a:pathLst>
              <a:path w="13046" h="3529">
                <a:moveTo>
                  <a:pt x="0" y="3344"/>
                </a:moveTo>
                <a:lnTo>
                  <a:pt x="0" y="186"/>
                </a:lnTo>
                <a:cubicBezTo>
                  <a:pt x="0" y="173"/>
                  <a:pt x="0" y="161"/>
                  <a:pt x="2" y="149"/>
                </a:cubicBezTo>
                <a:cubicBezTo>
                  <a:pt x="4" y="137"/>
                  <a:pt x="7" y="126"/>
                  <a:pt x="10" y="115"/>
                </a:cubicBezTo>
                <a:cubicBezTo>
                  <a:pt x="14" y="103"/>
                  <a:pt x="18" y="93"/>
                  <a:pt x="23" y="82"/>
                </a:cubicBezTo>
                <a:cubicBezTo>
                  <a:pt x="28" y="72"/>
                  <a:pt x="34" y="63"/>
                  <a:pt x="40" y="54"/>
                </a:cubicBezTo>
                <a:cubicBezTo>
                  <a:pt x="47" y="46"/>
                  <a:pt x="54" y="38"/>
                  <a:pt x="61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0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3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3"/>
                  <a:pt x="13027" y="103"/>
                  <a:pt x="13032" y="115"/>
                </a:cubicBezTo>
                <a:cubicBezTo>
                  <a:pt x="13037" y="126"/>
                  <a:pt x="13040" y="137"/>
                  <a:pt x="13043" y="149"/>
                </a:cubicBezTo>
                <a:cubicBezTo>
                  <a:pt x="13045" y="161"/>
                  <a:pt x="13046" y="173"/>
                  <a:pt x="13046" y="186"/>
                </a:cubicBezTo>
                <a:lnTo>
                  <a:pt x="13046" y="3344"/>
                </a:lnTo>
                <a:cubicBezTo>
                  <a:pt x="13046" y="3356"/>
                  <a:pt x="13045" y="3368"/>
                  <a:pt x="13043" y="3380"/>
                </a:cubicBezTo>
                <a:cubicBezTo>
                  <a:pt x="13040" y="3392"/>
                  <a:pt x="13037" y="3403"/>
                  <a:pt x="13032" y="3415"/>
                </a:cubicBezTo>
                <a:cubicBezTo>
                  <a:pt x="13027" y="3426"/>
                  <a:pt x="13022" y="3437"/>
                  <a:pt x="13015" y="3447"/>
                </a:cubicBezTo>
                <a:cubicBezTo>
                  <a:pt x="13008" y="3457"/>
                  <a:pt x="13001" y="3466"/>
                  <a:pt x="12992" y="3475"/>
                </a:cubicBezTo>
                <a:cubicBezTo>
                  <a:pt x="12983" y="3484"/>
                  <a:pt x="12974" y="3491"/>
                  <a:pt x="12964" y="3498"/>
                </a:cubicBezTo>
                <a:cubicBezTo>
                  <a:pt x="12954" y="3505"/>
                  <a:pt x="12943" y="3511"/>
                  <a:pt x="12932" y="3515"/>
                </a:cubicBezTo>
                <a:cubicBezTo>
                  <a:pt x="12920" y="3520"/>
                  <a:pt x="12909" y="3523"/>
                  <a:pt x="12897" y="3526"/>
                </a:cubicBezTo>
                <a:cubicBezTo>
                  <a:pt x="12885" y="3528"/>
                  <a:pt x="12873" y="3529"/>
                  <a:pt x="12861" y="3529"/>
                </a:cubicBezTo>
                <a:lnTo>
                  <a:pt x="139" y="3529"/>
                </a:lnTo>
                <a:cubicBezTo>
                  <a:pt x="130" y="3529"/>
                  <a:pt x="121" y="3528"/>
                  <a:pt x="112" y="3526"/>
                </a:cubicBezTo>
                <a:cubicBezTo>
                  <a:pt x="103" y="3523"/>
                  <a:pt x="94" y="3520"/>
                  <a:pt x="86" y="3515"/>
                </a:cubicBezTo>
                <a:cubicBezTo>
                  <a:pt x="77" y="3511"/>
                  <a:pt x="69" y="3505"/>
                  <a:pt x="61" y="3498"/>
                </a:cubicBezTo>
                <a:cubicBezTo>
                  <a:pt x="54" y="3491"/>
                  <a:pt x="47" y="3484"/>
                  <a:pt x="40" y="3475"/>
                </a:cubicBezTo>
                <a:cubicBezTo>
                  <a:pt x="34" y="3466"/>
                  <a:pt x="28" y="3457"/>
                  <a:pt x="23" y="3447"/>
                </a:cubicBezTo>
                <a:cubicBezTo>
                  <a:pt x="18" y="3437"/>
                  <a:pt x="14" y="3426"/>
                  <a:pt x="10" y="3415"/>
                </a:cubicBezTo>
                <a:cubicBezTo>
                  <a:pt x="7" y="3403"/>
                  <a:pt x="4" y="3392"/>
                  <a:pt x="2" y="3380"/>
                </a:cubicBezTo>
                <a:cubicBezTo>
                  <a:pt x="0" y="3368"/>
                  <a:pt x="0" y="3356"/>
                  <a:pt x="0" y="33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5" name="Полилиния: фигура 84">
            <a:extLst>
              <a:ext uri="{FF2B5EF4-FFF2-40B4-BE49-F238E27FC236}">
                <a16:creationId xmlns:a16="http://schemas.microsoft.com/office/drawing/2014/main" id="{7EC32ACF-ADDD-5581-6EA3-E15ABAF3433F}"/>
              </a:ext>
            </a:extLst>
          </p:cNvPr>
          <p:cNvSpPr/>
          <p:nvPr/>
        </p:nvSpPr>
        <p:spPr>
          <a:xfrm>
            <a:off x="628159" y="5003603"/>
            <a:ext cx="76675" cy="1446979"/>
          </a:xfrm>
          <a:custGeom>
            <a:avLst/>
            <a:gdLst/>
            <a:ahLst/>
            <a:cxnLst/>
            <a:rect l="0" t="0" r="r" b="b"/>
            <a:pathLst>
              <a:path w="187" h="3529">
                <a:moveTo>
                  <a:pt x="0" y="0"/>
                </a:moveTo>
                <a:lnTo>
                  <a:pt x="187" y="0"/>
                </a:lnTo>
                <a:lnTo>
                  <a:pt x="187" y="3529"/>
                </a:lnTo>
                <a:lnTo>
                  <a:pt x="0" y="3529"/>
                </a:lnTo>
                <a:lnTo>
                  <a:pt x="0" y="0"/>
                </a:lnTo>
                <a:close/>
              </a:path>
            </a:pathLst>
          </a:custGeom>
          <a:solidFill>
            <a:srgbClr val="FF6A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1E09541-9669-467A-3140-DC8867DFD7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96422" y="1846450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DC85088-0746-4716-CBA2-D5AE140A4983}"/>
              </a:ext>
            </a:extLst>
          </p:cNvPr>
          <p:cNvSpPr txBox="1"/>
          <p:nvPr/>
        </p:nvSpPr>
        <p:spPr>
          <a:xfrm>
            <a:off x="628159" y="1376790"/>
            <a:ext cx="3819956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 err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Риски</a:t>
            </a:r>
            <a:r>
              <a:rPr lang="en-US" sz="2699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 и </a:t>
            </a:r>
            <a:r>
              <a:rPr lang="en-US" sz="2699" b="1" dirty="0" err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их</a:t>
            </a:r>
            <a:r>
              <a:rPr lang="en-US" sz="2699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2699" b="1" dirty="0" err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минимизация</a:t>
            </a:r>
            <a:endParaRPr lang="en-US" sz="2699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D29D5CE2-06C3-5FA1-74FE-517395ECBDDF}"/>
              </a:ext>
            </a:extLst>
          </p:cNvPr>
          <p:cNvSpPr/>
          <p:nvPr/>
        </p:nvSpPr>
        <p:spPr>
          <a:xfrm>
            <a:off x="856543" y="2217157"/>
            <a:ext cx="467019" cy="457588"/>
          </a:xfrm>
          <a:custGeom>
            <a:avLst/>
            <a:gdLst/>
            <a:ahLst/>
            <a:cxnLst/>
            <a:rect l="0" t="0" r="r" b="b"/>
            <a:pathLst>
              <a:path w="1139" h="1116">
                <a:moveTo>
                  <a:pt x="0" y="559"/>
                </a:moveTo>
                <a:cubicBezTo>
                  <a:pt x="0" y="522"/>
                  <a:pt x="4" y="486"/>
                  <a:pt x="11" y="449"/>
                </a:cubicBezTo>
                <a:cubicBezTo>
                  <a:pt x="18" y="413"/>
                  <a:pt x="29" y="378"/>
                  <a:pt x="43" y="344"/>
                </a:cubicBezTo>
                <a:cubicBezTo>
                  <a:pt x="57" y="311"/>
                  <a:pt x="74" y="278"/>
                  <a:pt x="94" y="248"/>
                </a:cubicBezTo>
                <a:cubicBezTo>
                  <a:pt x="114" y="218"/>
                  <a:pt x="138" y="190"/>
                  <a:pt x="163" y="164"/>
                </a:cubicBezTo>
                <a:cubicBezTo>
                  <a:pt x="189" y="138"/>
                  <a:pt x="217" y="115"/>
                  <a:pt x="248" y="94"/>
                </a:cubicBezTo>
                <a:cubicBezTo>
                  <a:pt x="278" y="74"/>
                  <a:pt x="310" y="57"/>
                  <a:pt x="344" y="43"/>
                </a:cubicBezTo>
                <a:cubicBezTo>
                  <a:pt x="378" y="29"/>
                  <a:pt x="413" y="18"/>
                  <a:pt x="449" y="11"/>
                </a:cubicBezTo>
                <a:cubicBezTo>
                  <a:pt x="485" y="4"/>
                  <a:pt x="521" y="0"/>
                  <a:pt x="557" y="0"/>
                </a:cubicBezTo>
                <a:lnTo>
                  <a:pt x="581" y="0"/>
                </a:lnTo>
                <a:cubicBezTo>
                  <a:pt x="617" y="0"/>
                  <a:pt x="653" y="4"/>
                  <a:pt x="689" y="11"/>
                </a:cubicBezTo>
                <a:cubicBezTo>
                  <a:pt x="725" y="18"/>
                  <a:pt x="760" y="29"/>
                  <a:pt x="794" y="43"/>
                </a:cubicBezTo>
                <a:cubicBezTo>
                  <a:pt x="829" y="57"/>
                  <a:pt x="861" y="74"/>
                  <a:pt x="891" y="94"/>
                </a:cubicBezTo>
                <a:cubicBezTo>
                  <a:pt x="922" y="115"/>
                  <a:pt x="950" y="138"/>
                  <a:pt x="976" y="164"/>
                </a:cubicBezTo>
                <a:cubicBezTo>
                  <a:pt x="1001" y="190"/>
                  <a:pt x="1024" y="218"/>
                  <a:pt x="1045" y="248"/>
                </a:cubicBezTo>
                <a:cubicBezTo>
                  <a:pt x="1065" y="278"/>
                  <a:pt x="1082" y="311"/>
                  <a:pt x="1096" y="344"/>
                </a:cubicBezTo>
                <a:cubicBezTo>
                  <a:pt x="1110" y="378"/>
                  <a:pt x="1121" y="413"/>
                  <a:pt x="1128" y="449"/>
                </a:cubicBezTo>
                <a:cubicBezTo>
                  <a:pt x="1135" y="486"/>
                  <a:pt x="1139" y="522"/>
                  <a:pt x="1139" y="559"/>
                </a:cubicBezTo>
                <a:cubicBezTo>
                  <a:pt x="1139" y="595"/>
                  <a:pt x="1135" y="631"/>
                  <a:pt x="1128" y="667"/>
                </a:cubicBezTo>
                <a:cubicBezTo>
                  <a:pt x="1121" y="703"/>
                  <a:pt x="1110" y="738"/>
                  <a:pt x="1096" y="772"/>
                </a:cubicBezTo>
                <a:cubicBezTo>
                  <a:pt x="1082" y="806"/>
                  <a:pt x="1065" y="838"/>
                  <a:pt x="1045" y="868"/>
                </a:cubicBezTo>
                <a:cubicBezTo>
                  <a:pt x="1024" y="899"/>
                  <a:pt x="1001" y="927"/>
                  <a:pt x="976" y="953"/>
                </a:cubicBezTo>
                <a:cubicBezTo>
                  <a:pt x="950" y="978"/>
                  <a:pt x="922" y="1001"/>
                  <a:pt x="891" y="1022"/>
                </a:cubicBezTo>
                <a:cubicBezTo>
                  <a:pt x="861" y="1042"/>
                  <a:pt x="829" y="1059"/>
                  <a:pt x="794" y="1073"/>
                </a:cubicBezTo>
                <a:cubicBezTo>
                  <a:pt x="760" y="1087"/>
                  <a:pt x="725" y="1098"/>
                  <a:pt x="689" y="1105"/>
                </a:cubicBezTo>
                <a:cubicBezTo>
                  <a:pt x="653" y="1112"/>
                  <a:pt x="617" y="1116"/>
                  <a:pt x="581" y="1116"/>
                </a:cubicBezTo>
                <a:lnTo>
                  <a:pt x="557" y="1116"/>
                </a:lnTo>
                <a:cubicBezTo>
                  <a:pt x="521" y="1116"/>
                  <a:pt x="485" y="1112"/>
                  <a:pt x="449" y="1105"/>
                </a:cubicBezTo>
                <a:cubicBezTo>
                  <a:pt x="413" y="1098"/>
                  <a:pt x="378" y="1087"/>
                  <a:pt x="344" y="1073"/>
                </a:cubicBezTo>
                <a:cubicBezTo>
                  <a:pt x="310" y="1059"/>
                  <a:pt x="278" y="1042"/>
                  <a:pt x="248" y="1022"/>
                </a:cubicBezTo>
                <a:cubicBezTo>
                  <a:pt x="217" y="1001"/>
                  <a:pt x="189" y="978"/>
                  <a:pt x="163" y="953"/>
                </a:cubicBezTo>
                <a:cubicBezTo>
                  <a:pt x="138" y="927"/>
                  <a:pt x="114" y="899"/>
                  <a:pt x="94" y="868"/>
                </a:cubicBezTo>
                <a:cubicBezTo>
                  <a:pt x="74" y="838"/>
                  <a:pt x="57" y="806"/>
                  <a:pt x="43" y="772"/>
                </a:cubicBezTo>
                <a:cubicBezTo>
                  <a:pt x="29" y="738"/>
                  <a:pt x="18" y="703"/>
                  <a:pt x="11" y="667"/>
                </a:cubicBezTo>
                <a:cubicBezTo>
                  <a:pt x="4" y="631"/>
                  <a:pt x="0" y="595"/>
                  <a:pt x="0" y="559"/>
                </a:cubicBezTo>
                <a:close/>
              </a:path>
            </a:pathLst>
          </a:custGeom>
          <a:solidFill>
            <a:srgbClr val="FEE2E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7B5E07C2-6C0D-2C7F-B0FB-587A3B76F6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70940" y="2331964"/>
            <a:ext cx="237405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E94C415-A241-7CD2-0817-D4C88F4B5D31}"/>
              </a:ext>
            </a:extLst>
          </p:cNvPr>
          <p:cNvSpPr txBox="1"/>
          <p:nvPr/>
        </p:nvSpPr>
        <p:spPr>
          <a:xfrm>
            <a:off x="1229557" y="1830050"/>
            <a:ext cx="2317942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 err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Потенциальные</a:t>
            </a:r>
            <a:r>
              <a:rPr lang="en-US" b="1" dirty="0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b="1" dirty="0" err="1">
                <a:solidFill>
                  <a:srgbClr val="FF6A00"/>
                </a:solidFill>
                <a:latin typeface="HSE Sans" panose="02000000000000000000" pitchFamily="50" charset="-52"/>
                <a:ea typeface="Arial"/>
              </a:rPr>
              <a:t>риски</a:t>
            </a:r>
            <a:endParaRPr lang="en-US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5C0C10-7E7A-DDF3-B8C2-12E622C20AEA}"/>
              </a:ext>
            </a:extLst>
          </p:cNvPr>
          <p:cNvSpPr txBox="1"/>
          <p:nvPr/>
        </p:nvSpPr>
        <p:spPr>
          <a:xfrm>
            <a:off x="1475682" y="2245039"/>
            <a:ext cx="1715213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Размывание бренда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B81ADEE-B552-1B01-14CF-FA829E2147BD}"/>
              </a:ext>
            </a:extLst>
          </p:cNvPr>
          <p:cNvSpPr txBox="1"/>
          <p:nvPr/>
        </p:nvSpPr>
        <p:spPr>
          <a:xfrm>
            <a:off x="1475682" y="2584130"/>
            <a:ext cx="364843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При неудачной коммуникации изменений в процессе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9666D05-5A1D-8D03-B286-4A9157CD698B}"/>
              </a:ext>
            </a:extLst>
          </p:cNvPr>
          <p:cNvSpPr txBox="1"/>
          <p:nvPr/>
        </p:nvSpPr>
        <p:spPr>
          <a:xfrm>
            <a:off x="1475681" y="2812514"/>
            <a:ext cx="403796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возврата может произойти размывание восприятия бренда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4" name="Полилиния: фигура 93">
            <a:extLst>
              <a:ext uri="{FF2B5EF4-FFF2-40B4-BE49-F238E27FC236}">
                <a16:creationId xmlns:a16="http://schemas.microsoft.com/office/drawing/2014/main" id="{EED49963-7B38-6EAD-E861-7A3A2B3062EB}"/>
              </a:ext>
            </a:extLst>
          </p:cNvPr>
          <p:cNvSpPr/>
          <p:nvPr/>
        </p:nvSpPr>
        <p:spPr>
          <a:xfrm>
            <a:off x="856543" y="3854388"/>
            <a:ext cx="419456" cy="457178"/>
          </a:xfrm>
          <a:custGeom>
            <a:avLst/>
            <a:gdLst/>
            <a:ahLst/>
            <a:cxnLst/>
            <a:rect l="0" t="0" r="r" b="b"/>
            <a:pathLst>
              <a:path w="1023" h="1115">
                <a:moveTo>
                  <a:pt x="0" y="604"/>
                </a:moveTo>
                <a:lnTo>
                  <a:pt x="0" y="511"/>
                </a:lnTo>
                <a:cubicBezTo>
                  <a:pt x="0" y="477"/>
                  <a:pt x="4" y="444"/>
                  <a:pt x="10" y="411"/>
                </a:cubicBezTo>
                <a:cubicBezTo>
                  <a:pt x="17" y="378"/>
                  <a:pt x="26" y="346"/>
                  <a:pt x="39" y="315"/>
                </a:cubicBezTo>
                <a:cubicBezTo>
                  <a:pt x="52" y="284"/>
                  <a:pt x="68" y="255"/>
                  <a:pt x="86" y="227"/>
                </a:cubicBezTo>
                <a:cubicBezTo>
                  <a:pt x="105" y="199"/>
                  <a:pt x="126" y="173"/>
                  <a:pt x="150" y="150"/>
                </a:cubicBezTo>
                <a:cubicBezTo>
                  <a:pt x="174" y="126"/>
                  <a:pt x="199" y="105"/>
                  <a:pt x="227" y="86"/>
                </a:cubicBezTo>
                <a:cubicBezTo>
                  <a:pt x="255" y="68"/>
                  <a:pt x="285" y="52"/>
                  <a:pt x="316" y="39"/>
                </a:cubicBezTo>
                <a:cubicBezTo>
                  <a:pt x="346" y="26"/>
                  <a:pt x="378" y="16"/>
                  <a:pt x="411" y="10"/>
                </a:cubicBezTo>
                <a:cubicBezTo>
                  <a:pt x="444" y="3"/>
                  <a:pt x="477" y="0"/>
                  <a:pt x="512" y="0"/>
                </a:cubicBezTo>
                <a:cubicBezTo>
                  <a:pt x="545" y="0"/>
                  <a:pt x="579" y="3"/>
                  <a:pt x="612" y="10"/>
                </a:cubicBezTo>
                <a:cubicBezTo>
                  <a:pt x="644" y="16"/>
                  <a:pt x="676" y="26"/>
                  <a:pt x="707" y="39"/>
                </a:cubicBezTo>
                <a:cubicBezTo>
                  <a:pt x="738" y="52"/>
                  <a:pt x="768" y="68"/>
                  <a:pt x="796" y="86"/>
                </a:cubicBezTo>
                <a:cubicBezTo>
                  <a:pt x="824" y="105"/>
                  <a:pt x="849" y="126"/>
                  <a:pt x="873" y="150"/>
                </a:cubicBezTo>
                <a:cubicBezTo>
                  <a:pt x="897" y="173"/>
                  <a:pt x="918" y="199"/>
                  <a:pt x="937" y="227"/>
                </a:cubicBezTo>
                <a:cubicBezTo>
                  <a:pt x="955" y="255"/>
                  <a:pt x="971" y="284"/>
                  <a:pt x="984" y="315"/>
                </a:cubicBezTo>
                <a:cubicBezTo>
                  <a:pt x="997" y="346"/>
                  <a:pt x="1006" y="378"/>
                  <a:pt x="1013" y="411"/>
                </a:cubicBezTo>
                <a:cubicBezTo>
                  <a:pt x="1019" y="444"/>
                  <a:pt x="1023" y="477"/>
                  <a:pt x="1023" y="511"/>
                </a:cubicBezTo>
                <a:lnTo>
                  <a:pt x="1023" y="604"/>
                </a:lnTo>
                <a:cubicBezTo>
                  <a:pt x="1023" y="637"/>
                  <a:pt x="1019" y="670"/>
                  <a:pt x="1013" y="703"/>
                </a:cubicBezTo>
                <a:cubicBezTo>
                  <a:pt x="1006" y="736"/>
                  <a:pt x="997" y="768"/>
                  <a:pt x="984" y="799"/>
                </a:cubicBezTo>
                <a:cubicBezTo>
                  <a:pt x="971" y="830"/>
                  <a:pt x="955" y="860"/>
                  <a:pt x="937" y="887"/>
                </a:cubicBezTo>
                <a:cubicBezTo>
                  <a:pt x="918" y="915"/>
                  <a:pt x="897" y="942"/>
                  <a:pt x="873" y="966"/>
                </a:cubicBezTo>
                <a:cubicBezTo>
                  <a:pt x="849" y="989"/>
                  <a:pt x="824" y="1011"/>
                  <a:pt x="796" y="1029"/>
                </a:cubicBezTo>
                <a:cubicBezTo>
                  <a:pt x="768" y="1048"/>
                  <a:pt x="738" y="1064"/>
                  <a:pt x="707" y="1076"/>
                </a:cubicBezTo>
                <a:cubicBezTo>
                  <a:pt x="676" y="1089"/>
                  <a:pt x="644" y="1099"/>
                  <a:pt x="612" y="1106"/>
                </a:cubicBezTo>
                <a:cubicBezTo>
                  <a:pt x="579" y="1112"/>
                  <a:pt x="545" y="1115"/>
                  <a:pt x="512" y="1115"/>
                </a:cubicBezTo>
                <a:cubicBezTo>
                  <a:pt x="477" y="1115"/>
                  <a:pt x="444" y="1112"/>
                  <a:pt x="411" y="1106"/>
                </a:cubicBezTo>
                <a:cubicBezTo>
                  <a:pt x="378" y="1099"/>
                  <a:pt x="346" y="1089"/>
                  <a:pt x="316" y="1076"/>
                </a:cubicBezTo>
                <a:cubicBezTo>
                  <a:pt x="285" y="1064"/>
                  <a:pt x="255" y="1048"/>
                  <a:pt x="227" y="1029"/>
                </a:cubicBezTo>
                <a:cubicBezTo>
                  <a:pt x="199" y="1011"/>
                  <a:pt x="174" y="989"/>
                  <a:pt x="150" y="966"/>
                </a:cubicBezTo>
                <a:cubicBezTo>
                  <a:pt x="126" y="942"/>
                  <a:pt x="105" y="915"/>
                  <a:pt x="86" y="887"/>
                </a:cubicBezTo>
                <a:cubicBezTo>
                  <a:pt x="68" y="860"/>
                  <a:pt x="52" y="830"/>
                  <a:pt x="39" y="799"/>
                </a:cubicBezTo>
                <a:cubicBezTo>
                  <a:pt x="26" y="768"/>
                  <a:pt x="17" y="736"/>
                  <a:pt x="10" y="703"/>
                </a:cubicBezTo>
                <a:cubicBezTo>
                  <a:pt x="4" y="670"/>
                  <a:pt x="0" y="637"/>
                  <a:pt x="0" y="604"/>
                </a:cubicBezTo>
                <a:close/>
              </a:path>
            </a:pathLst>
          </a:custGeom>
          <a:solidFill>
            <a:srgbClr val="FEF3C7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DE8F85C5-9A8B-2171-63A9-AB554BBF571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70940" y="3968785"/>
            <a:ext cx="189842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5C19581-23EA-0235-3A67-4C2992418F7D}"/>
              </a:ext>
            </a:extLst>
          </p:cNvPr>
          <p:cNvSpPr txBox="1"/>
          <p:nvPr/>
        </p:nvSpPr>
        <p:spPr>
          <a:xfrm>
            <a:off x="1475682" y="3040898"/>
            <a:ext cx="363882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Ozon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80A773-CA21-09B9-7444-422F3939F378}"/>
              </a:ext>
            </a:extLst>
          </p:cNvPr>
          <p:cNvSpPr txBox="1"/>
          <p:nvPr/>
        </p:nvSpPr>
        <p:spPr>
          <a:xfrm>
            <a:off x="1428118" y="3882269"/>
            <a:ext cx="2309928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Рост операционных затрат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35E890E-FA13-81F6-A1AE-644374C0DD78}"/>
              </a:ext>
            </a:extLst>
          </p:cNvPr>
          <p:cNvSpPr txBox="1"/>
          <p:nvPr/>
        </p:nvSpPr>
        <p:spPr>
          <a:xfrm>
            <a:off x="1428119" y="4221361"/>
            <a:ext cx="285334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При масштабировании сервиса возможен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BDB869F-1F73-A4F5-1283-24EC56F532F6}"/>
              </a:ext>
            </a:extLst>
          </p:cNvPr>
          <p:cNvSpPr txBox="1"/>
          <p:nvPr/>
        </p:nvSpPr>
        <p:spPr>
          <a:xfrm>
            <a:off x="1428118" y="4449745"/>
            <a:ext cx="3545842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непропорциональный рост операционных расходов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0" name="Полилиния: фигура 99">
            <a:extLst>
              <a:ext uri="{FF2B5EF4-FFF2-40B4-BE49-F238E27FC236}">
                <a16:creationId xmlns:a16="http://schemas.microsoft.com/office/drawing/2014/main" id="{4D19BBEF-1651-4608-4BD7-76E825FA9C98}"/>
              </a:ext>
            </a:extLst>
          </p:cNvPr>
          <p:cNvSpPr/>
          <p:nvPr/>
        </p:nvSpPr>
        <p:spPr>
          <a:xfrm>
            <a:off x="856543" y="5193855"/>
            <a:ext cx="419456" cy="457178"/>
          </a:xfrm>
          <a:custGeom>
            <a:avLst/>
            <a:gdLst/>
            <a:ahLst/>
            <a:cxnLst/>
            <a:rect l="0" t="0" r="r" b="b"/>
            <a:pathLst>
              <a:path w="1023" h="1115">
                <a:moveTo>
                  <a:pt x="0" y="604"/>
                </a:moveTo>
                <a:lnTo>
                  <a:pt x="0" y="511"/>
                </a:lnTo>
                <a:cubicBezTo>
                  <a:pt x="0" y="477"/>
                  <a:pt x="4" y="444"/>
                  <a:pt x="10" y="411"/>
                </a:cubicBezTo>
                <a:cubicBezTo>
                  <a:pt x="17" y="378"/>
                  <a:pt x="26" y="346"/>
                  <a:pt x="39" y="315"/>
                </a:cubicBezTo>
                <a:cubicBezTo>
                  <a:pt x="52" y="284"/>
                  <a:pt x="68" y="255"/>
                  <a:pt x="86" y="227"/>
                </a:cubicBezTo>
                <a:cubicBezTo>
                  <a:pt x="105" y="199"/>
                  <a:pt x="126" y="173"/>
                  <a:pt x="150" y="150"/>
                </a:cubicBezTo>
                <a:cubicBezTo>
                  <a:pt x="174" y="126"/>
                  <a:pt x="199" y="105"/>
                  <a:pt x="227" y="86"/>
                </a:cubicBezTo>
                <a:cubicBezTo>
                  <a:pt x="255" y="68"/>
                  <a:pt x="285" y="52"/>
                  <a:pt x="316" y="39"/>
                </a:cubicBezTo>
                <a:cubicBezTo>
                  <a:pt x="346" y="26"/>
                  <a:pt x="378" y="17"/>
                  <a:pt x="411" y="10"/>
                </a:cubicBezTo>
                <a:cubicBezTo>
                  <a:pt x="444" y="3"/>
                  <a:pt x="477" y="0"/>
                  <a:pt x="512" y="0"/>
                </a:cubicBezTo>
                <a:cubicBezTo>
                  <a:pt x="545" y="0"/>
                  <a:pt x="579" y="3"/>
                  <a:pt x="612" y="10"/>
                </a:cubicBezTo>
                <a:cubicBezTo>
                  <a:pt x="644" y="17"/>
                  <a:pt x="676" y="26"/>
                  <a:pt x="707" y="39"/>
                </a:cubicBezTo>
                <a:cubicBezTo>
                  <a:pt x="738" y="52"/>
                  <a:pt x="768" y="68"/>
                  <a:pt x="796" y="86"/>
                </a:cubicBezTo>
                <a:cubicBezTo>
                  <a:pt x="824" y="105"/>
                  <a:pt x="849" y="126"/>
                  <a:pt x="873" y="150"/>
                </a:cubicBezTo>
                <a:cubicBezTo>
                  <a:pt x="897" y="173"/>
                  <a:pt x="918" y="199"/>
                  <a:pt x="937" y="227"/>
                </a:cubicBezTo>
                <a:cubicBezTo>
                  <a:pt x="955" y="255"/>
                  <a:pt x="971" y="284"/>
                  <a:pt x="984" y="315"/>
                </a:cubicBezTo>
                <a:cubicBezTo>
                  <a:pt x="997" y="346"/>
                  <a:pt x="1006" y="378"/>
                  <a:pt x="1013" y="411"/>
                </a:cubicBezTo>
                <a:cubicBezTo>
                  <a:pt x="1019" y="444"/>
                  <a:pt x="1023" y="477"/>
                  <a:pt x="1023" y="511"/>
                </a:cubicBezTo>
                <a:lnTo>
                  <a:pt x="1023" y="604"/>
                </a:lnTo>
                <a:cubicBezTo>
                  <a:pt x="1023" y="637"/>
                  <a:pt x="1019" y="670"/>
                  <a:pt x="1013" y="703"/>
                </a:cubicBezTo>
                <a:cubicBezTo>
                  <a:pt x="1006" y="736"/>
                  <a:pt x="997" y="769"/>
                  <a:pt x="984" y="800"/>
                </a:cubicBezTo>
                <a:cubicBezTo>
                  <a:pt x="971" y="831"/>
                  <a:pt x="955" y="861"/>
                  <a:pt x="937" y="888"/>
                </a:cubicBezTo>
                <a:cubicBezTo>
                  <a:pt x="918" y="916"/>
                  <a:pt x="897" y="942"/>
                  <a:pt x="873" y="966"/>
                </a:cubicBezTo>
                <a:cubicBezTo>
                  <a:pt x="849" y="990"/>
                  <a:pt x="824" y="1011"/>
                  <a:pt x="796" y="1029"/>
                </a:cubicBezTo>
                <a:cubicBezTo>
                  <a:pt x="768" y="1048"/>
                  <a:pt x="738" y="1064"/>
                  <a:pt x="707" y="1077"/>
                </a:cubicBezTo>
                <a:cubicBezTo>
                  <a:pt x="676" y="1089"/>
                  <a:pt x="644" y="1099"/>
                  <a:pt x="612" y="1106"/>
                </a:cubicBezTo>
                <a:cubicBezTo>
                  <a:pt x="579" y="1112"/>
                  <a:pt x="545" y="1115"/>
                  <a:pt x="512" y="1115"/>
                </a:cubicBezTo>
                <a:cubicBezTo>
                  <a:pt x="477" y="1115"/>
                  <a:pt x="444" y="1112"/>
                  <a:pt x="411" y="1106"/>
                </a:cubicBezTo>
                <a:cubicBezTo>
                  <a:pt x="378" y="1099"/>
                  <a:pt x="346" y="1089"/>
                  <a:pt x="316" y="1077"/>
                </a:cubicBezTo>
                <a:cubicBezTo>
                  <a:pt x="285" y="1064"/>
                  <a:pt x="255" y="1048"/>
                  <a:pt x="227" y="1029"/>
                </a:cubicBezTo>
                <a:cubicBezTo>
                  <a:pt x="199" y="1011"/>
                  <a:pt x="174" y="990"/>
                  <a:pt x="150" y="966"/>
                </a:cubicBezTo>
                <a:cubicBezTo>
                  <a:pt x="126" y="942"/>
                  <a:pt x="105" y="916"/>
                  <a:pt x="86" y="888"/>
                </a:cubicBezTo>
                <a:cubicBezTo>
                  <a:pt x="68" y="861"/>
                  <a:pt x="52" y="831"/>
                  <a:pt x="39" y="800"/>
                </a:cubicBezTo>
                <a:cubicBezTo>
                  <a:pt x="26" y="769"/>
                  <a:pt x="17" y="736"/>
                  <a:pt x="10" y="703"/>
                </a:cubicBezTo>
                <a:cubicBezTo>
                  <a:pt x="4" y="670"/>
                  <a:pt x="0" y="637"/>
                  <a:pt x="0" y="604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605ECBEA-C289-9BFF-9936-A4DEEFBD68F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70940" y="5310907"/>
            <a:ext cx="189842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96901F7-13E1-F251-9B32-5C1E9C417FC1}"/>
              </a:ext>
            </a:extLst>
          </p:cNvPr>
          <p:cNvSpPr txBox="1"/>
          <p:nvPr/>
        </p:nvSpPr>
        <p:spPr>
          <a:xfrm>
            <a:off x="1428118" y="5221736"/>
            <a:ext cx="2620717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Необходимость доработки IT-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D3689E2-6134-9EBD-A6A3-91EC0A9B1B50}"/>
              </a:ext>
            </a:extLst>
          </p:cNvPr>
          <p:cNvSpPr txBox="1"/>
          <p:nvPr/>
        </p:nvSpPr>
        <p:spPr>
          <a:xfrm>
            <a:off x="1428119" y="5490908"/>
            <a:ext cx="1453924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инфраструктуры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A3B6DA2-333A-F25D-F10F-1D3D173885DE}"/>
              </a:ext>
            </a:extLst>
          </p:cNvPr>
          <p:cNvSpPr txBox="1"/>
          <p:nvPr/>
        </p:nvSpPr>
        <p:spPr>
          <a:xfrm>
            <a:off x="1428118" y="5829999"/>
            <a:ext cx="3496150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Существующая IT-архитектура может потребовать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5" name="Полилиния: фигура 104">
            <a:extLst>
              <a:ext uri="{FF2B5EF4-FFF2-40B4-BE49-F238E27FC236}">
                <a16:creationId xmlns:a16="http://schemas.microsoft.com/office/drawing/2014/main" id="{C87C11AA-9299-D128-07AF-864236D1DD2D}"/>
              </a:ext>
            </a:extLst>
          </p:cNvPr>
          <p:cNvSpPr/>
          <p:nvPr/>
        </p:nvSpPr>
        <p:spPr>
          <a:xfrm>
            <a:off x="6243864" y="2026905"/>
            <a:ext cx="5349599" cy="1180873"/>
          </a:xfrm>
          <a:custGeom>
            <a:avLst/>
            <a:gdLst/>
            <a:ahLst/>
            <a:cxnLst/>
            <a:rect l="0" t="0" r="r" b="b"/>
            <a:pathLst>
              <a:path w="13047" h="2880">
                <a:moveTo>
                  <a:pt x="0" y="269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2694"/>
                </a:lnTo>
                <a:cubicBezTo>
                  <a:pt x="13047" y="2706"/>
                  <a:pt x="13045" y="2718"/>
                  <a:pt x="13043" y="2730"/>
                </a:cubicBezTo>
                <a:cubicBezTo>
                  <a:pt x="13041" y="2742"/>
                  <a:pt x="13037" y="2754"/>
                  <a:pt x="13032" y="2765"/>
                </a:cubicBezTo>
                <a:cubicBezTo>
                  <a:pt x="13028" y="2776"/>
                  <a:pt x="13022" y="2787"/>
                  <a:pt x="13015" y="2797"/>
                </a:cubicBezTo>
                <a:cubicBezTo>
                  <a:pt x="13008" y="2807"/>
                  <a:pt x="13001" y="2817"/>
                  <a:pt x="12992" y="2825"/>
                </a:cubicBezTo>
                <a:cubicBezTo>
                  <a:pt x="12984" y="2834"/>
                  <a:pt x="12974" y="2842"/>
                  <a:pt x="12964" y="2848"/>
                </a:cubicBezTo>
                <a:cubicBezTo>
                  <a:pt x="12954" y="2855"/>
                  <a:pt x="12943" y="2861"/>
                  <a:pt x="12932" y="2866"/>
                </a:cubicBezTo>
                <a:cubicBezTo>
                  <a:pt x="12921" y="2870"/>
                  <a:pt x="12909" y="2874"/>
                  <a:pt x="12897" y="2876"/>
                </a:cubicBezTo>
                <a:cubicBezTo>
                  <a:pt x="12885" y="2878"/>
                  <a:pt x="12873" y="2880"/>
                  <a:pt x="12861" y="2880"/>
                </a:cubicBezTo>
                <a:lnTo>
                  <a:pt x="139" y="2880"/>
                </a:lnTo>
                <a:cubicBezTo>
                  <a:pt x="130" y="2880"/>
                  <a:pt x="121" y="2878"/>
                  <a:pt x="112" y="2876"/>
                </a:cubicBezTo>
                <a:cubicBezTo>
                  <a:pt x="103" y="2874"/>
                  <a:pt x="94" y="2870"/>
                  <a:pt x="86" y="2866"/>
                </a:cubicBezTo>
                <a:cubicBezTo>
                  <a:pt x="77" y="2861"/>
                  <a:pt x="69" y="2855"/>
                  <a:pt x="62" y="2848"/>
                </a:cubicBezTo>
                <a:cubicBezTo>
                  <a:pt x="54" y="2842"/>
                  <a:pt x="47" y="2834"/>
                  <a:pt x="41" y="2825"/>
                </a:cubicBezTo>
                <a:cubicBezTo>
                  <a:pt x="34" y="2817"/>
                  <a:pt x="28" y="2807"/>
                  <a:pt x="23" y="2797"/>
                </a:cubicBezTo>
                <a:cubicBezTo>
                  <a:pt x="18" y="2787"/>
                  <a:pt x="14" y="2776"/>
                  <a:pt x="10" y="2765"/>
                </a:cubicBezTo>
                <a:cubicBezTo>
                  <a:pt x="7" y="2754"/>
                  <a:pt x="4" y="2742"/>
                  <a:pt x="3" y="2730"/>
                </a:cubicBezTo>
                <a:cubicBezTo>
                  <a:pt x="1" y="2718"/>
                  <a:pt x="0" y="2706"/>
                  <a:pt x="0" y="26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6" name="Полилиния: фигура 105">
            <a:extLst>
              <a:ext uri="{FF2B5EF4-FFF2-40B4-BE49-F238E27FC236}">
                <a16:creationId xmlns:a16="http://schemas.microsoft.com/office/drawing/2014/main" id="{CDD0AB8C-F12D-8590-877F-42994BFCABAA}"/>
              </a:ext>
            </a:extLst>
          </p:cNvPr>
          <p:cNvSpPr/>
          <p:nvPr/>
        </p:nvSpPr>
        <p:spPr>
          <a:xfrm>
            <a:off x="6224593" y="2026905"/>
            <a:ext cx="76675" cy="1180873"/>
          </a:xfrm>
          <a:custGeom>
            <a:avLst/>
            <a:gdLst/>
            <a:ahLst/>
            <a:cxnLst/>
            <a:rect l="0" t="0" r="r" b="b"/>
            <a:pathLst>
              <a:path w="187" h="2880">
                <a:moveTo>
                  <a:pt x="0" y="0"/>
                </a:moveTo>
                <a:lnTo>
                  <a:pt x="187" y="0"/>
                </a:lnTo>
                <a:lnTo>
                  <a:pt x="187" y="2880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107" name="Полилиния: фигура 106">
            <a:extLst>
              <a:ext uri="{FF2B5EF4-FFF2-40B4-BE49-F238E27FC236}">
                <a16:creationId xmlns:a16="http://schemas.microsoft.com/office/drawing/2014/main" id="{C7A3761D-3FB9-AF26-B22A-3B7FBACBBC98}"/>
              </a:ext>
            </a:extLst>
          </p:cNvPr>
          <p:cNvSpPr/>
          <p:nvPr/>
        </p:nvSpPr>
        <p:spPr>
          <a:xfrm>
            <a:off x="6243864" y="3435752"/>
            <a:ext cx="5349599" cy="1180463"/>
          </a:xfrm>
          <a:custGeom>
            <a:avLst/>
            <a:gdLst/>
            <a:ahLst/>
            <a:cxnLst/>
            <a:rect l="0" t="0" r="r" b="b"/>
            <a:pathLst>
              <a:path w="13047" h="2879">
                <a:moveTo>
                  <a:pt x="0" y="2693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2693"/>
                </a:lnTo>
                <a:cubicBezTo>
                  <a:pt x="13047" y="2706"/>
                  <a:pt x="13045" y="2718"/>
                  <a:pt x="13043" y="2730"/>
                </a:cubicBezTo>
                <a:cubicBezTo>
                  <a:pt x="13041" y="2742"/>
                  <a:pt x="13037" y="2753"/>
                  <a:pt x="13032" y="2765"/>
                </a:cubicBezTo>
                <a:cubicBezTo>
                  <a:pt x="13028" y="2776"/>
                  <a:pt x="13022" y="2787"/>
                  <a:pt x="13015" y="2797"/>
                </a:cubicBezTo>
                <a:cubicBezTo>
                  <a:pt x="13008" y="2807"/>
                  <a:pt x="13001" y="2816"/>
                  <a:pt x="12992" y="2825"/>
                </a:cubicBezTo>
                <a:cubicBezTo>
                  <a:pt x="12984" y="2833"/>
                  <a:pt x="12974" y="2841"/>
                  <a:pt x="12964" y="2848"/>
                </a:cubicBezTo>
                <a:cubicBezTo>
                  <a:pt x="12954" y="2855"/>
                  <a:pt x="12943" y="2860"/>
                  <a:pt x="12932" y="2865"/>
                </a:cubicBezTo>
                <a:cubicBezTo>
                  <a:pt x="12921" y="2870"/>
                  <a:pt x="12909" y="2873"/>
                  <a:pt x="12897" y="2876"/>
                </a:cubicBezTo>
                <a:cubicBezTo>
                  <a:pt x="12885" y="2878"/>
                  <a:pt x="12873" y="2879"/>
                  <a:pt x="12861" y="2879"/>
                </a:cubicBezTo>
                <a:lnTo>
                  <a:pt x="139" y="2879"/>
                </a:lnTo>
                <a:cubicBezTo>
                  <a:pt x="130" y="2879"/>
                  <a:pt x="121" y="2878"/>
                  <a:pt x="112" y="2876"/>
                </a:cubicBezTo>
                <a:cubicBezTo>
                  <a:pt x="103" y="2873"/>
                  <a:pt x="94" y="2870"/>
                  <a:pt x="86" y="2865"/>
                </a:cubicBezTo>
                <a:cubicBezTo>
                  <a:pt x="77" y="2860"/>
                  <a:pt x="69" y="2855"/>
                  <a:pt x="62" y="2848"/>
                </a:cubicBezTo>
                <a:cubicBezTo>
                  <a:pt x="54" y="2841"/>
                  <a:pt x="47" y="2833"/>
                  <a:pt x="41" y="2825"/>
                </a:cubicBezTo>
                <a:cubicBezTo>
                  <a:pt x="34" y="2816"/>
                  <a:pt x="28" y="2807"/>
                  <a:pt x="23" y="2797"/>
                </a:cubicBezTo>
                <a:cubicBezTo>
                  <a:pt x="18" y="2787"/>
                  <a:pt x="14" y="2776"/>
                  <a:pt x="10" y="2765"/>
                </a:cubicBezTo>
                <a:cubicBezTo>
                  <a:pt x="7" y="2753"/>
                  <a:pt x="4" y="2742"/>
                  <a:pt x="3" y="2730"/>
                </a:cubicBezTo>
                <a:cubicBezTo>
                  <a:pt x="1" y="2718"/>
                  <a:pt x="0" y="2706"/>
                  <a:pt x="0" y="269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8" name="Полилиния: фигура 107">
            <a:extLst>
              <a:ext uri="{FF2B5EF4-FFF2-40B4-BE49-F238E27FC236}">
                <a16:creationId xmlns:a16="http://schemas.microsoft.com/office/drawing/2014/main" id="{F7A7D98F-50E0-C53F-C7AD-B28AD2701110}"/>
              </a:ext>
            </a:extLst>
          </p:cNvPr>
          <p:cNvSpPr/>
          <p:nvPr/>
        </p:nvSpPr>
        <p:spPr>
          <a:xfrm>
            <a:off x="6224593" y="3435752"/>
            <a:ext cx="76675" cy="1180463"/>
          </a:xfrm>
          <a:custGeom>
            <a:avLst/>
            <a:gdLst/>
            <a:ahLst/>
            <a:cxnLst/>
            <a:rect l="0" t="0" r="r" b="b"/>
            <a:pathLst>
              <a:path w="187" h="2879">
                <a:moveTo>
                  <a:pt x="0" y="0"/>
                </a:moveTo>
                <a:lnTo>
                  <a:pt x="187" y="0"/>
                </a:lnTo>
                <a:lnTo>
                  <a:pt x="187" y="2879"/>
                </a:lnTo>
                <a:lnTo>
                  <a:pt x="0" y="2879"/>
                </a:lnTo>
                <a:lnTo>
                  <a:pt x="0" y="0"/>
                </a:ln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109" name="Полилиния: фигура 108">
            <a:extLst>
              <a:ext uri="{FF2B5EF4-FFF2-40B4-BE49-F238E27FC236}">
                <a16:creationId xmlns:a16="http://schemas.microsoft.com/office/drawing/2014/main" id="{9A5A6B4A-67D4-03F9-6645-2E7DCC384B79}"/>
              </a:ext>
            </a:extLst>
          </p:cNvPr>
          <p:cNvSpPr/>
          <p:nvPr/>
        </p:nvSpPr>
        <p:spPr>
          <a:xfrm>
            <a:off x="6243864" y="4844189"/>
            <a:ext cx="5349599" cy="1447389"/>
          </a:xfrm>
          <a:custGeom>
            <a:avLst/>
            <a:gdLst/>
            <a:ahLst/>
            <a:cxnLst/>
            <a:rect l="0" t="0" r="r" b="b"/>
            <a:pathLst>
              <a:path w="13047" h="3530">
                <a:moveTo>
                  <a:pt x="0" y="33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3344"/>
                </a:lnTo>
                <a:cubicBezTo>
                  <a:pt x="13047" y="3356"/>
                  <a:pt x="13045" y="3368"/>
                  <a:pt x="13043" y="3380"/>
                </a:cubicBezTo>
                <a:cubicBezTo>
                  <a:pt x="13041" y="3392"/>
                  <a:pt x="13037" y="3404"/>
                  <a:pt x="13032" y="3415"/>
                </a:cubicBezTo>
                <a:cubicBezTo>
                  <a:pt x="13028" y="3426"/>
                  <a:pt x="13022" y="3437"/>
                  <a:pt x="13015" y="3447"/>
                </a:cubicBezTo>
                <a:cubicBezTo>
                  <a:pt x="13008" y="3457"/>
                  <a:pt x="13001" y="3467"/>
                  <a:pt x="12992" y="3475"/>
                </a:cubicBezTo>
                <a:cubicBezTo>
                  <a:pt x="12984" y="3484"/>
                  <a:pt x="12974" y="3492"/>
                  <a:pt x="12964" y="3498"/>
                </a:cubicBezTo>
                <a:cubicBezTo>
                  <a:pt x="12954" y="3505"/>
                  <a:pt x="12943" y="3511"/>
                  <a:pt x="12932" y="3516"/>
                </a:cubicBezTo>
                <a:cubicBezTo>
                  <a:pt x="12921" y="3520"/>
                  <a:pt x="12909" y="3524"/>
                  <a:pt x="12897" y="3526"/>
                </a:cubicBezTo>
                <a:cubicBezTo>
                  <a:pt x="12885" y="3528"/>
                  <a:pt x="12873" y="3530"/>
                  <a:pt x="12861" y="3530"/>
                </a:cubicBezTo>
                <a:lnTo>
                  <a:pt x="139" y="3530"/>
                </a:lnTo>
                <a:cubicBezTo>
                  <a:pt x="130" y="3530"/>
                  <a:pt x="121" y="3528"/>
                  <a:pt x="112" y="3526"/>
                </a:cubicBezTo>
                <a:cubicBezTo>
                  <a:pt x="103" y="3524"/>
                  <a:pt x="94" y="3520"/>
                  <a:pt x="86" y="3516"/>
                </a:cubicBezTo>
                <a:cubicBezTo>
                  <a:pt x="77" y="3511"/>
                  <a:pt x="69" y="3505"/>
                  <a:pt x="62" y="3498"/>
                </a:cubicBezTo>
                <a:cubicBezTo>
                  <a:pt x="54" y="3492"/>
                  <a:pt x="47" y="3484"/>
                  <a:pt x="41" y="3475"/>
                </a:cubicBezTo>
                <a:cubicBezTo>
                  <a:pt x="34" y="3467"/>
                  <a:pt x="28" y="3457"/>
                  <a:pt x="23" y="3447"/>
                </a:cubicBezTo>
                <a:cubicBezTo>
                  <a:pt x="18" y="3437"/>
                  <a:pt x="14" y="3426"/>
                  <a:pt x="10" y="3415"/>
                </a:cubicBezTo>
                <a:cubicBezTo>
                  <a:pt x="7" y="3404"/>
                  <a:pt x="4" y="3392"/>
                  <a:pt x="3" y="3380"/>
                </a:cubicBezTo>
                <a:cubicBezTo>
                  <a:pt x="1" y="3368"/>
                  <a:pt x="0" y="3356"/>
                  <a:pt x="0" y="33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0" name="Полилиния: фигура 109">
            <a:extLst>
              <a:ext uri="{FF2B5EF4-FFF2-40B4-BE49-F238E27FC236}">
                <a16:creationId xmlns:a16="http://schemas.microsoft.com/office/drawing/2014/main" id="{D95D5E7C-9205-4BA1-2C18-A46BB93A9AA7}"/>
              </a:ext>
            </a:extLst>
          </p:cNvPr>
          <p:cNvSpPr/>
          <p:nvPr/>
        </p:nvSpPr>
        <p:spPr>
          <a:xfrm>
            <a:off x="6243864" y="5041735"/>
            <a:ext cx="5349599" cy="1408847"/>
          </a:xfrm>
          <a:custGeom>
            <a:avLst/>
            <a:gdLst/>
            <a:ahLst/>
            <a:cxnLst/>
            <a:rect l="0" t="0" r="r" b="b"/>
            <a:pathLst>
              <a:path w="13047" h="3436">
                <a:moveTo>
                  <a:pt x="0" y="3251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3251"/>
                </a:lnTo>
                <a:cubicBezTo>
                  <a:pt x="13047" y="3263"/>
                  <a:pt x="13045" y="3275"/>
                  <a:pt x="13043" y="3287"/>
                </a:cubicBezTo>
                <a:cubicBezTo>
                  <a:pt x="13041" y="3299"/>
                  <a:pt x="13037" y="3310"/>
                  <a:pt x="13032" y="3322"/>
                </a:cubicBezTo>
                <a:cubicBezTo>
                  <a:pt x="13028" y="3333"/>
                  <a:pt x="13022" y="3344"/>
                  <a:pt x="13015" y="3354"/>
                </a:cubicBezTo>
                <a:cubicBezTo>
                  <a:pt x="13008" y="3364"/>
                  <a:pt x="13001" y="3373"/>
                  <a:pt x="12992" y="3382"/>
                </a:cubicBezTo>
                <a:cubicBezTo>
                  <a:pt x="12984" y="3391"/>
                  <a:pt x="12974" y="3398"/>
                  <a:pt x="12964" y="3405"/>
                </a:cubicBezTo>
                <a:cubicBezTo>
                  <a:pt x="12954" y="3412"/>
                  <a:pt x="12943" y="3418"/>
                  <a:pt x="12932" y="3422"/>
                </a:cubicBezTo>
                <a:cubicBezTo>
                  <a:pt x="12921" y="3427"/>
                  <a:pt x="12909" y="3430"/>
                  <a:pt x="12897" y="3433"/>
                </a:cubicBezTo>
                <a:cubicBezTo>
                  <a:pt x="12885" y="3435"/>
                  <a:pt x="12873" y="3436"/>
                  <a:pt x="12861" y="3436"/>
                </a:cubicBezTo>
                <a:lnTo>
                  <a:pt x="139" y="3436"/>
                </a:lnTo>
                <a:cubicBezTo>
                  <a:pt x="130" y="3436"/>
                  <a:pt x="121" y="3435"/>
                  <a:pt x="112" y="3433"/>
                </a:cubicBezTo>
                <a:cubicBezTo>
                  <a:pt x="103" y="3430"/>
                  <a:pt x="94" y="3427"/>
                  <a:pt x="86" y="3422"/>
                </a:cubicBezTo>
                <a:cubicBezTo>
                  <a:pt x="77" y="3418"/>
                  <a:pt x="69" y="3412"/>
                  <a:pt x="62" y="3405"/>
                </a:cubicBezTo>
                <a:cubicBezTo>
                  <a:pt x="54" y="3398"/>
                  <a:pt x="47" y="3391"/>
                  <a:pt x="41" y="3382"/>
                </a:cubicBezTo>
                <a:cubicBezTo>
                  <a:pt x="34" y="3373"/>
                  <a:pt x="28" y="3364"/>
                  <a:pt x="23" y="3354"/>
                </a:cubicBezTo>
                <a:cubicBezTo>
                  <a:pt x="18" y="3344"/>
                  <a:pt x="14" y="3333"/>
                  <a:pt x="10" y="3322"/>
                </a:cubicBezTo>
                <a:cubicBezTo>
                  <a:pt x="7" y="3310"/>
                  <a:pt x="4" y="3299"/>
                  <a:pt x="3" y="3287"/>
                </a:cubicBezTo>
                <a:cubicBezTo>
                  <a:pt x="1" y="3275"/>
                  <a:pt x="0" y="3263"/>
                  <a:pt x="0" y="32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1" name="Полилиния: фигура 110">
            <a:extLst>
              <a:ext uri="{FF2B5EF4-FFF2-40B4-BE49-F238E27FC236}">
                <a16:creationId xmlns:a16="http://schemas.microsoft.com/office/drawing/2014/main" id="{5A947699-E2DF-6112-9589-706CF7349199}"/>
              </a:ext>
            </a:extLst>
          </p:cNvPr>
          <p:cNvSpPr/>
          <p:nvPr/>
        </p:nvSpPr>
        <p:spPr>
          <a:xfrm>
            <a:off x="6224593" y="5041735"/>
            <a:ext cx="76675" cy="1408847"/>
          </a:xfrm>
          <a:custGeom>
            <a:avLst/>
            <a:gdLst/>
            <a:ahLst/>
            <a:cxnLst/>
            <a:rect l="0" t="0" r="r" b="b"/>
            <a:pathLst>
              <a:path w="187" h="3436">
                <a:moveTo>
                  <a:pt x="0" y="0"/>
                </a:moveTo>
                <a:lnTo>
                  <a:pt x="187" y="0"/>
                </a:lnTo>
                <a:lnTo>
                  <a:pt x="187" y="3436"/>
                </a:lnTo>
                <a:lnTo>
                  <a:pt x="0" y="3436"/>
                </a:lnTo>
                <a:lnTo>
                  <a:pt x="0" y="0"/>
                </a:ln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06067436-26C8-DEBA-8A6B-05B1560E4C3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225003" y="1744849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65EFEC95-2E69-2014-D0B9-4D03843056C3}"/>
              </a:ext>
            </a:extLst>
          </p:cNvPr>
          <p:cNvSpPr txBox="1"/>
          <p:nvPr/>
        </p:nvSpPr>
        <p:spPr>
          <a:xfrm>
            <a:off x="1428119" y="6058383"/>
            <a:ext cx="1683153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значительных изменений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4" name="Полилиния: фигура 113">
            <a:extLst>
              <a:ext uri="{FF2B5EF4-FFF2-40B4-BE49-F238E27FC236}">
                <a16:creationId xmlns:a16="http://schemas.microsoft.com/office/drawing/2014/main" id="{91C7BF1C-FB45-9E59-7546-5B9D077B9645}"/>
              </a:ext>
            </a:extLst>
          </p:cNvPr>
          <p:cNvSpPr/>
          <p:nvPr/>
        </p:nvSpPr>
        <p:spPr>
          <a:xfrm>
            <a:off x="6453387" y="2217157"/>
            <a:ext cx="419046" cy="457588"/>
          </a:xfrm>
          <a:custGeom>
            <a:avLst/>
            <a:gdLst/>
            <a:ahLst/>
            <a:cxnLst/>
            <a:rect l="0" t="0" r="r" b="b"/>
            <a:pathLst>
              <a:path w="1022" h="1116">
                <a:moveTo>
                  <a:pt x="0" y="605"/>
                </a:moveTo>
                <a:lnTo>
                  <a:pt x="0" y="512"/>
                </a:lnTo>
                <a:cubicBezTo>
                  <a:pt x="0" y="479"/>
                  <a:pt x="3" y="444"/>
                  <a:pt x="9" y="412"/>
                </a:cubicBezTo>
                <a:cubicBezTo>
                  <a:pt x="16" y="379"/>
                  <a:pt x="26" y="347"/>
                  <a:pt x="38" y="316"/>
                </a:cubicBezTo>
                <a:cubicBezTo>
                  <a:pt x="51" y="285"/>
                  <a:pt x="67" y="255"/>
                  <a:pt x="86" y="227"/>
                </a:cubicBezTo>
                <a:cubicBezTo>
                  <a:pt x="104" y="200"/>
                  <a:pt x="125" y="174"/>
                  <a:pt x="150" y="150"/>
                </a:cubicBezTo>
                <a:cubicBezTo>
                  <a:pt x="174" y="126"/>
                  <a:pt x="200" y="105"/>
                  <a:pt x="227" y="87"/>
                </a:cubicBezTo>
                <a:cubicBezTo>
                  <a:pt x="255" y="68"/>
                  <a:pt x="285" y="52"/>
                  <a:pt x="316" y="39"/>
                </a:cubicBezTo>
                <a:cubicBezTo>
                  <a:pt x="347" y="27"/>
                  <a:pt x="379" y="17"/>
                  <a:pt x="412" y="10"/>
                </a:cubicBezTo>
                <a:cubicBezTo>
                  <a:pt x="444" y="4"/>
                  <a:pt x="478" y="0"/>
                  <a:pt x="511" y="0"/>
                </a:cubicBezTo>
                <a:cubicBezTo>
                  <a:pt x="545" y="0"/>
                  <a:pt x="578" y="4"/>
                  <a:pt x="611" y="10"/>
                </a:cubicBezTo>
                <a:cubicBezTo>
                  <a:pt x="644" y="17"/>
                  <a:pt x="676" y="27"/>
                  <a:pt x="707" y="39"/>
                </a:cubicBezTo>
                <a:cubicBezTo>
                  <a:pt x="738" y="52"/>
                  <a:pt x="767" y="68"/>
                  <a:pt x="795" y="87"/>
                </a:cubicBezTo>
                <a:cubicBezTo>
                  <a:pt x="823" y="105"/>
                  <a:pt x="849" y="126"/>
                  <a:pt x="872" y="150"/>
                </a:cubicBezTo>
                <a:cubicBezTo>
                  <a:pt x="896" y="174"/>
                  <a:pt x="917" y="200"/>
                  <a:pt x="936" y="227"/>
                </a:cubicBezTo>
                <a:cubicBezTo>
                  <a:pt x="954" y="255"/>
                  <a:pt x="970" y="285"/>
                  <a:pt x="983" y="316"/>
                </a:cubicBezTo>
                <a:cubicBezTo>
                  <a:pt x="996" y="347"/>
                  <a:pt x="1006" y="379"/>
                  <a:pt x="1012" y="412"/>
                </a:cubicBezTo>
                <a:cubicBezTo>
                  <a:pt x="1019" y="444"/>
                  <a:pt x="1022" y="479"/>
                  <a:pt x="1022" y="512"/>
                </a:cubicBezTo>
                <a:lnTo>
                  <a:pt x="1022" y="605"/>
                </a:lnTo>
                <a:cubicBezTo>
                  <a:pt x="1022" y="639"/>
                  <a:pt x="1019" y="672"/>
                  <a:pt x="1012" y="705"/>
                </a:cubicBezTo>
                <a:cubicBezTo>
                  <a:pt x="1006" y="738"/>
                  <a:pt x="996" y="769"/>
                  <a:pt x="983" y="800"/>
                </a:cubicBezTo>
                <a:cubicBezTo>
                  <a:pt x="970" y="831"/>
                  <a:pt x="954" y="861"/>
                  <a:pt x="936" y="889"/>
                </a:cubicBezTo>
                <a:cubicBezTo>
                  <a:pt x="917" y="917"/>
                  <a:pt x="896" y="942"/>
                  <a:pt x="872" y="966"/>
                </a:cubicBezTo>
                <a:cubicBezTo>
                  <a:pt x="849" y="990"/>
                  <a:pt x="823" y="1011"/>
                  <a:pt x="795" y="1030"/>
                </a:cubicBezTo>
                <a:cubicBezTo>
                  <a:pt x="767" y="1048"/>
                  <a:pt x="738" y="1064"/>
                  <a:pt x="707" y="1077"/>
                </a:cubicBezTo>
                <a:cubicBezTo>
                  <a:pt x="676" y="1090"/>
                  <a:pt x="644" y="1099"/>
                  <a:pt x="611" y="1106"/>
                </a:cubicBezTo>
                <a:cubicBezTo>
                  <a:pt x="578" y="1112"/>
                  <a:pt x="545" y="1116"/>
                  <a:pt x="511" y="1116"/>
                </a:cubicBezTo>
                <a:cubicBezTo>
                  <a:pt x="478" y="1116"/>
                  <a:pt x="444" y="1112"/>
                  <a:pt x="412" y="1106"/>
                </a:cubicBezTo>
                <a:cubicBezTo>
                  <a:pt x="379" y="1099"/>
                  <a:pt x="347" y="1090"/>
                  <a:pt x="316" y="1077"/>
                </a:cubicBezTo>
                <a:cubicBezTo>
                  <a:pt x="285" y="1064"/>
                  <a:pt x="255" y="1048"/>
                  <a:pt x="227" y="1030"/>
                </a:cubicBezTo>
                <a:cubicBezTo>
                  <a:pt x="200" y="1011"/>
                  <a:pt x="174" y="990"/>
                  <a:pt x="150" y="966"/>
                </a:cubicBezTo>
                <a:cubicBezTo>
                  <a:pt x="125" y="942"/>
                  <a:pt x="104" y="917"/>
                  <a:pt x="86" y="889"/>
                </a:cubicBezTo>
                <a:cubicBezTo>
                  <a:pt x="67" y="861"/>
                  <a:pt x="51" y="831"/>
                  <a:pt x="38" y="800"/>
                </a:cubicBezTo>
                <a:cubicBezTo>
                  <a:pt x="26" y="769"/>
                  <a:pt x="16" y="738"/>
                  <a:pt x="9" y="705"/>
                </a:cubicBezTo>
                <a:cubicBezTo>
                  <a:pt x="3" y="672"/>
                  <a:pt x="0" y="639"/>
                  <a:pt x="0" y="605"/>
                </a:cubicBezTo>
                <a:close/>
              </a:path>
            </a:pathLst>
          </a:custGeom>
          <a:solidFill>
            <a:srgbClr val="DBEAFE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3C035D9E-9A87-3DE4-017F-FC0C5D2E99A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567784" y="2331964"/>
            <a:ext cx="189842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AE9730E1-8341-62B7-D024-AA6EFBFFCC20}"/>
              </a:ext>
            </a:extLst>
          </p:cNvPr>
          <p:cNvSpPr txBox="1"/>
          <p:nvPr/>
        </p:nvSpPr>
        <p:spPr>
          <a:xfrm>
            <a:off x="6567785" y="1728449"/>
            <a:ext cx="2529539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>
                <a:solidFill>
                  <a:srgbClr val="005BFF"/>
                </a:solidFill>
                <a:latin typeface="HSE Sans" panose="02000000000000000000" pitchFamily="50" charset="-52"/>
                <a:ea typeface="Arial"/>
              </a:rPr>
              <a:t>Стратегии минимизации</a:t>
            </a:r>
            <a:endParaRPr lang="en-US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0F28E13-78D5-4596-C169-2A7540AAEF37}"/>
              </a:ext>
            </a:extLst>
          </p:cNvPr>
          <p:cNvSpPr txBox="1"/>
          <p:nvPr/>
        </p:nvSpPr>
        <p:spPr>
          <a:xfrm>
            <a:off x="7024553" y="2245039"/>
            <a:ext cx="3954609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Проработанная коммуникационная стратегия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3476429-0D25-3A2E-5D94-973F0D21F789}"/>
              </a:ext>
            </a:extLst>
          </p:cNvPr>
          <p:cNvSpPr txBox="1"/>
          <p:nvPr/>
        </p:nvSpPr>
        <p:spPr>
          <a:xfrm>
            <a:off x="7024552" y="2584130"/>
            <a:ext cx="3292568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Чёткое позиционирование сервиса и поэтапное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9" name="Полилиния: фигура 118">
            <a:extLst>
              <a:ext uri="{FF2B5EF4-FFF2-40B4-BE49-F238E27FC236}">
                <a16:creationId xmlns:a16="http://schemas.microsoft.com/office/drawing/2014/main" id="{C1F673AB-4786-A456-1A67-E5CD1262CCD0}"/>
              </a:ext>
            </a:extLst>
          </p:cNvPr>
          <p:cNvSpPr/>
          <p:nvPr/>
        </p:nvSpPr>
        <p:spPr>
          <a:xfrm>
            <a:off x="6453387" y="3626004"/>
            <a:ext cx="228794" cy="457178"/>
          </a:xfrm>
          <a:custGeom>
            <a:avLst/>
            <a:gdLst/>
            <a:ahLst/>
            <a:cxnLst/>
            <a:rect l="0" t="0" r="r" b="b"/>
            <a:pathLst>
              <a:path w="558" h="1115">
                <a:moveTo>
                  <a:pt x="0" y="837"/>
                </a:moveTo>
                <a:lnTo>
                  <a:pt x="0" y="279"/>
                </a:lnTo>
                <a:cubicBezTo>
                  <a:pt x="0" y="260"/>
                  <a:pt x="1" y="242"/>
                  <a:pt x="5" y="224"/>
                </a:cubicBezTo>
                <a:cubicBezTo>
                  <a:pt x="8" y="206"/>
                  <a:pt x="14" y="189"/>
                  <a:pt x="21" y="172"/>
                </a:cubicBezTo>
                <a:cubicBezTo>
                  <a:pt x="28" y="155"/>
                  <a:pt x="36" y="139"/>
                  <a:pt x="46" y="124"/>
                </a:cubicBezTo>
                <a:cubicBezTo>
                  <a:pt x="57" y="109"/>
                  <a:pt x="68" y="95"/>
                  <a:pt x="81" y="82"/>
                </a:cubicBezTo>
                <a:cubicBezTo>
                  <a:pt x="94" y="69"/>
                  <a:pt x="108" y="57"/>
                  <a:pt x="123" y="47"/>
                </a:cubicBezTo>
                <a:cubicBezTo>
                  <a:pt x="139" y="37"/>
                  <a:pt x="155" y="28"/>
                  <a:pt x="171" y="21"/>
                </a:cubicBezTo>
                <a:cubicBezTo>
                  <a:pt x="189" y="14"/>
                  <a:pt x="207" y="9"/>
                  <a:pt x="225" y="5"/>
                </a:cubicBezTo>
                <a:cubicBezTo>
                  <a:pt x="243" y="2"/>
                  <a:pt x="261" y="0"/>
                  <a:pt x="279" y="0"/>
                </a:cubicBezTo>
                <a:cubicBezTo>
                  <a:pt x="297" y="0"/>
                  <a:pt x="315" y="2"/>
                  <a:pt x="333" y="5"/>
                </a:cubicBezTo>
                <a:cubicBezTo>
                  <a:pt x="351" y="9"/>
                  <a:pt x="369" y="14"/>
                  <a:pt x="386" y="21"/>
                </a:cubicBezTo>
                <a:cubicBezTo>
                  <a:pt x="403" y="28"/>
                  <a:pt x="419" y="37"/>
                  <a:pt x="434" y="47"/>
                </a:cubicBezTo>
                <a:cubicBezTo>
                  <a:pt x="449" y="57"/>
                  <a:pt x="463" y="69"/>
                  <a:pt x="476" y="82"/>
                </a:cubicBezTo>
                <a:cubicBezTo>
                  <a:pt x="489" y="95"/>
                  <a:pt x="501" y="109"/>
                  <a:pt x="511" y="124"/>
                </a:cubicBezTo>
                <a:cubicBezTo>
                  <a:pt x="521" y="139"/>
                  <a:pt x="529" y="155"/>
                  <a:pt x="536" y="172"/>
                </a:cubicBezTo>
                <a:cubicBezTo>
                  <a:pt x="543" y="189"/>
                  <a:pt x="549" y="206"/>
                  <a:pt x="552" y="224"/>
                </a:cubicBezTo>
                <a:cubicBezTo>
                  <a:pt x="556" y="242"/>
                  <a:pt x="558" y="260"/>
                  <a:pt x="558" y="279"/>
                </a:cubicBezTo>
                <a:lnTo>
                  <a:pt x="558" y="837"/>
                </a:lnTo>
                <a:cubicBezTo>
                  <a:pt x="558" y="855"/>
                  <a:pt x="556" y="873"/>
                  <a:pt x="552" y="891"/>
                </a:cubicBezTo>
                <a:cubicBezTo>
                  <a:pt x="549" y="909"/>
                  <a:pt x="543" y="926"/>
                  <a:pt x="536" y="943"/>
                </a:cubicBezTo>
                <a:cubicBezTo>
                  <a:pt x="529" y="960"/>
                  <a:pt x="521" y="976"/>
                  <a:pt x="511" y="991"/>
                </a:cubicBezTo>
                <a:cubicBezTo>
                  <a:pt x="501" y="1007"/>
                  <a:pt x="489" y="1021"/>
                  <a:pt x="476" y="1034"/>
                </a:cubicBezTo>
                <a:cubicBezTo>
                  <a:pt x="463" y="1047"/>
                  <a:pt x="449" y="1058"/>
                  <a:pt x="434" y="1068"/>
                </a:cubicBezTo>
                <a:cubicBezTo>
                  <a:pt x="419" y="1078"/>
                  <a:pt x="403" y="1087"/>
                  <a:pt x="386" y="1094"/>
                </a:cubicBezTo>
                <a:cubicBezTo>
                  <a:pt x="369" y="1101"/>
                  <a:pt x="351" y="1106"/>
                  <a:pt x="333" y="1110"/>
                </a:cubicBezTo>
                <a:cubicBezTo>
                  <a:pt x="315" y="1113"/>
                  <a:pt x="297" y="1115"/>
                  <a:pt x="279" y="1115"/>
                </a:cubicBezTo>
                <a:cubicBezTo>
                  <a:pt x="261" y="1115"/>
                  <a:pt x="243" y="1113"/>
                  <a:pt x="225" y="1110"/>
                </a:cubicBezTo>
                <a:cubicBezTo>
                  <a:pt x="207" y="1106"/>
                  <a:pt x="189" y="1101"/>
                  <a:pt x="171" y="1094"/>
                </a:cubicBezTo>
                <a:cubicBezTo>
                  <a:pt x="155" y="1087"/>
                  <a:pt x="139" y="1078"/>
                  <a:pt x="123" y="1068"/>
                </a:cubicBezTo>
                <a:cubicBezTo>
                  <a:pt x="108" y="1058"/>
                  <a:pt x="94" y="1047"/>
                  <a:pt x="81" y="1034"/>
                </a:cubicBezTo>
                <a:cubicBezTo>
                  <a:pt x="68" y="1021"/>
                  <a:pt x="57" y="1007"/>
                  <a:pt x="46" y="991"/>
                </a:cubicBezTo>
                <a:cubicBezTo>
                  <a:pt x="36" y="976"/>
                  <a:pt x="28" y="960"/>
                  <a:pt x="21" y="943"/>
                </a:cubicBezTo>
                <a:cubicBezTo>
                  <a:pt x="14" y="926"/>
                  <a:pt x="8" y="909"/>
                  <a:pt x="5" y="891"/>
                </a:cubicBezTo>
                <a:cubicBezTo>
                  <a:pt x="1" y="873"/>
                  <a:pt x="0" y="855"/>
                  <a:pt x="0" y="837"/>
                </a:cubicBezTo>
                <a:close/>
              </a:path>
            </a:pathLst>
          </a:custGeom>
          <a:solidFill>
            <a:srgbClr val="D1FAE5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342663B-F60C-8B0C-00E4-BABBBF660B5D}"/>
              </a:ext>
            </a:extLst>
          </p:cNvPr>
          <p:cNvSpPr txBox="1"/>
          <p:nvPr/>
        </p:nvSpPr>
        <p:spPr>
          <a:xfrm>
            <a:off x="7024552" y="2812514"/>
            <a:ext cx="3420808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информирование клиентов о новых возможностях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5DE9C97-5FBF-AC83-0F45-A70725615103}"/>
              </a:ext>
            </a:extLst>
          </p:cNvPr>
          <p:cNvSpPr txBox="1"/>
          <p:nvPr/>
        </p:nvSpPr>
        <p:spPr>
          <a:xfrm>
            <a:off x="6834300" y="3653885"/>
            <a:ext cx="2529539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Поэтапное масштабирование</a:t>
            </a:r>
            <a:endParaRPr lang="en-US" sz="1503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5F78EF-C9B3-3F99-3BA4-9E7D221C2E29}"/>
              </a:ext>
            </a:extLst>
          </p:cNvPr>
          <p:cNvSpPr txBox="1"/>
          <p:nvPr/>
        </p:nvSpPr>
        <p:spPr>
          <a:xfrm>
            <a:off x="6834300" y="3992977"/>
            <a:ext cx="403796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Постепенное расширение на новые категории и регионы с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0C51F8F-1290-8052-BAFA-8C61A2BF9222}"/>
              </a:ext>
            </a:extLst>
          </p:cNvPr>
          <p:cNvSpPr txBox="1"/>
          <p:nvPr/>
        </p:nvSpPr>
        <p:spPr>
          <a:xfrm>
            <a:off x="6834300" y="4221361"/>
            <a:ext cx="3331040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постоянным мониторингом экономики процесса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4" name="Полилиния: фигура 123">
            <a:extLst>
              <a:ext uri="{FF2B5EF4-FFF2-40B4-BE49-F238E27FC236}">
                <a16:creationId xmlns:a16="http://schemas.microsoft.com/office/drawing/2014/main" id="{F373C647-7F8F-3535-D72E-9556E3486B87}"/>
              </a:ext>
            </a:extLst>
          </p:cNvPr>
          <p:cNvSpPr/>
          <p:nvPr/>
        </p:nvSpPr>
        <p:spPr>
          <a:xfrm>
            <a:off x="6453387" y="5231987"/>
            <a:ext cx="399775" cy="457178"/>
          </a:xfrm>
          <a:custGeom>
            <a:avLst/>
            <a:gdLst/>
            <a:ahLst/>
            <a:cxnLst/>
            <a:rect l="0" t="0" r="r" b="b"/>
            <a:pathLst>
              <a:path w="975" h="1115">
                <a:moveTo>
                  <a:pt x="0" y="627"/>
                </a:moveTo>
                <a:lnTo>
                  <a:pt x="0" y="488"/>
                </a:lnTo>
                <a:cubicBezTo>
                  <a:pt x="0" y="456"/>
                  <a:pt x="3" y="424"/>
                  <a:pt x="9" y="392"/>
                </a:cubicBezTo>
                <a:cubicBezTo>
                  <a:pt x="15" y="361"/>
                  <a:pt x="24" y="331"/>
                  <a:pt x="37" y="301"/>
                </a:cubicBezTo>
                <a:cubicBezTo>
                  <a:pt x="49" y="271"/>
                  <a:pt x="64" y="243"/>
                  <a:pt x="82" y="217"/>
                </a:cubicBezTo>
                <a:cubicBezTo>
                  <a:pt x="99" y="190"/>
                  <a:pt x="120" y="165"/>
                  <a:pt x="142" y="143"/>
                </a:cubicBezTo>
                <a:cubicBezTo>
                  <a:pt x="165" y="120"/>
                  <a:pt x="190" y="100"/>
                  <a:pt x="216" y="82"/>
                </a:cubicBezTo>
                <a:cubicBezTo>
                  <a:pt x="243" y="64"/>
                  <a:pt x="271" y="49"/>
                  <a:pt x="300" y="37"/>
                </a:cubicBezTo>
                <a:cubicBezTo>
                  <a:pt x="330" y="25"/>
                  <a:pt x="361" y="16"/>
                  <a:pt x="393" y="9"/>
                </a:cubicBezTo>
                <a:cubicBezTo>
                  <a:pt x="424" y="3"/>
                  <a:pt x="456" y="0"/>
                  <a:pt x="488" y="0"/>
                </a:cubicBezTo>
                <a:cubicBezTo>
                  <a:pt x="520" y="0"/>
                  <a:pt x="552" y="3"/>
                  <a:pt x="583" y="9"/>
                </a:cubicBezTo>
                <a:cubicBezTo>
                  <a:pt x="614" y="16"/>
                  <a:pt x="645" y="25"/>
                  <a:pt x="675" y="37"/>
                </a:cubicBezTo>
                <a:cubicBezTo>
                  <a:pt x="704" y="49"/>
                  <a:pt x="732" y="64"/>
                  <a:pt x="759" y="82"/>
                </a:cubicBezTo>
                <a:cubicBezTo>
                  <a:pt x="785" y="100"/>
                  <a:pt x="810" y="120"/>
                  <a:pt x="833" y="143"/>
                </a:cubicBezTo>
                <a:cubicBezTo>
                  <a:pt x="855" y="165"/>
                  <a:pt x="876" y="190"/>
                  <a:pt x="893" y="217"/>
                </a:cubicBezTo>
                <a:cubicBezTo>
                  <a:pt x="911" y="243"/>
                  <a:pt x="926" y="271"/>
                  <a:pt x="938" y="301"/>
                </a:cubicBezTo>
                <a:cubicBezTo>
                  <a:pt x="951" y="331"/>
                  <a:pt x="960" y="361"/>
                  <a:pt x="966" y="392"/>
                </a:cubicBezTo>
                <a:cubicBezTo>
                  <a:pt x="972" y="424"/>
                  <a:pt x="975" y="456"/>
                  <a:pt x="975" y="488"/>
                </a:cubicBezTo>
                <a:lnTo>
                  <a:pt x="975" y="627"/>
                </a:lnTo>
                <a:cubicBezTo>
                  <a:pt x="975" y="660"/>
                  <a:pt x="972" y="692"/>
                  <a:pt x="966" y="723"/>
                </a:cubicBezTo>
                <a:cubicBezTo>
                  <a:pt x="960" y="754"/>
                  <a:pt x="951" y="785"/>
                  <a:pt x="938" y="814"/>
                </a:cubicBezTo>
                <a:cubicBezTo>
                  <a:pt x="926" y="844"/>
                  <a:pt x="911" y="872"/>
                  <a:pt x="893" y="899"/>
                </a:cubicBezTo>
                <a:cubicBezTo>
                  <a:pt x="876" y="925"/>
                  <a:pt x="855" y="950"/>
                  <a:pt x="833" y="972"/>
                </a:cubicBezTo>
                <a:cubicBezTo>
                  <a:pt x="810" y="995"/>
                  <a:pt x="785" y="1015"/>
                  <a:pt x="759" y="1033"/>
                </a:cubicBezTo>
                <a:cubicBezTo>
                  <a:pt x="732" y="1051"/>
                  <a:pt x="704" y="1066"/>
                  <a:pt x="675" y="1078"/>
                </a:cubicBezTo>
                <a:cubicBezTo>
                  <a:pt x="645" y="1090"/>
                  <a:pt x="614" y="1100"/>
                  <a:pt x="583" y="1106"/>
                </a:cubicBezTo>
                <a:cubicBezTo>
                  <a:pt x="552" y="1112"/>
                  <a:pt x="520" y="1115"/>
                  <a:pt x="488" y="1115"/>
                </a:cubicBezTo>
                <a:cubicBezTo>
                  <a:pt x="456" y="1115"/>
                  <a:pt x="424" y="1112"/>
                  <a:pt x="393" y="1106"/>
                </a:cubicBezTo>
                <a:cubicBezTo>
                  <a:pt x="361" y="1100"/>
                  <a:pt x="330" y="1090"/>
                  <a:pt x="300" y="1078"/>
                </a:cubicBezTo>
                <a:cubicBezTo>
                  <a:pt x="271" y="1066"/>
                  <a:pt x="243" y="1051"/>
                  <a:pt x="216" y="1033"/>
                </a:cubicBezTo>
                <a:cubicBezTo>
                  <a:pt x="190" y="1015"/>
                  <a:pt x="165" y="995"/>
                  <a:pt x="142" y="972"/>
                </a:cubicBezTo>
                <a:cubicBezTo>
                  <a:pt x="120" y="950"/>
                  <a:pt x="99" y="925"/>
                  <a:pt x="82" y="899"/>
                </a:cubicBezTo>
                <a:cubicBezTo>
                  <a:pt x="64" y="872"/>
                  <a:pt x="49" y="844"/>
                  <a:pt x="37" y="814"/>
                </a:cubicBezTo>
                <a:cubicBezTo>
                  <a:pt x="24" y="785"/>
                  <a:pt x="15" y="754"/>
                  <a:pt x="9" y="723"/>
                </a:cubicBezTo>
                <a:cubicBezTo>
                  <a:pt x="3" y="692"/>
                  <a:pt x="0" y="660"/>
                  <a:pt x="0" y="627"/>
                </a:cubicBezTo>
                <a:close/>
              </a:path>
            </a:pathLst>
          </a:custGeom>
          <a:solidFill>
            <a:srgbClr val="CBFBF1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C6F328A0-0D32-9825-6A1C-67EA194FFE82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567784" y="5349039"/>
            <a:ext cx="170981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F2BBAFC6-083A-9633-8933-3E0AEE2D473C}"/>
              </a:ext>
            </a:extLst>
          </p:cNvPr>
          <p:cNvSpPr txBox="1"/>
          <p:nvPr/>
        </p:nvSpPr>
        <p:spPr>
          <a:xfrm>
            <a:off x="7005281" y="5259869"/>
            <a:ext cx="2909451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ru-RU" sz="1503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Доработка</a:t>
            </a:r>
            <a:r>
              <a:rPr lang="en-US" sz="1503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503" b="1" dirty="0" err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архитектур</a:t>
            </a:r>
            <a:r>
              <a:rPr lang="ru-RU" sz="1503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ы</a:t>
            </a:r>
            <a:r>
              <a:rPr lang="en-US" sz="1503" b="1" dirty="0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503" b="1" dirty="0" err="1">
                <a:solidFill>
                  <a:srgbClr val="1F2937"/>
                </a:solidFill>
                <a:latin typeface="HSE Sans" panose="02000000000000000000" pitchFamily="50" charset="-52"/>
                <a:ea typeface="Arial"/>
              </a:rPr>
              <a:t>системы</a:t>
            </a:r>
            <a:endParaRPr lang="en-US" sz="1503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A22CEC3-1C3B-1FCC-7D9B-72F0267DF713}"/>
              </a:ext>
            </a:extLst>
          </p:cNvPr>
          <p:cNvSpPr txBox="1"/>
          <p:nvPr/>
        </p:nvSpPr>
        <p:spPr>
          <a:xfrm>
            <a:off x="7005281" y="5601615"/>
            <a:ext cx="3741409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Разработка с учётом существующей инфраструктуры и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23F2024-030F-8B3D-A549-07DD80C04821}"/>
              </a:ext>
            </a:extLst>
          </p:cNvPr>
          <p:cNvSpPr txBox="1"/>
          <p:nvPr/>
        </p:nvSpPr>
        <p:spPr>
          <a:xfrm>
            <a:off x="7005281" y="5829999"/>
            <a:ext cx="3563476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использование современных технологий для гибкой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8F17EAB-D55E-A5E0-A9A7-9F4CE1FC4125}"/>
              </a:ext>
            </a:extLst>
          </p:cNvPr>
          <p:cNvSpPr txBox="1"/>
          <p:nvPr/>
        </p:nvSpPr>
        <p:spPr>
          <a:xfrm>
            <a:off x="7005281" y="6058383"/>
            <a:ext cx="78226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интеграции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8583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83DD9-8C3C-7DD6-212C-4FE70915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29EEA1C-4FB0-48CB-EE60-53D9F980DD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0D4CB9-DD03-E520-0B85-FB14855CBB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CB054A1B-6D82-D4B6-9811-3254AC79E4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Приложение </a:t>
            </a:r>
            <a:r>
              <a:rPr lang="ru-RU" sz="1000" dirty="0">
                <a:solidFill>
                  <a:schemeClr val="dk1"/>
                </a:solidFill>
                <a:latin typeface="HSE Sans" panose="02000000000000000000" pitchFamily="50" charset="-52"/>
              </a:rPr>
              <a:t>1</a:t>
            </a:r>
            <a:r>
              <a:rPr lang="en-US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. MVP</a:t>
            </a: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 приоритезация функций</a:t>
            </a:r>
            <a:endParaRPr lang="en-RU" sz="1000" b="0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105" name="Полилиния: фигура 104">
            <a:extLst>
              <a:ext uri="{FF2B5EF4-FFF2-40B4-BE49-F238E27FC236}">
                <a16:creationId xmlns:a16="http://schemas.microsoft.com/office/drawing/2014/main" id="{B816FAA0-0DFE-26F7-B034-2E96F69E58F4}"/>
              </a:ext>
            </a:extLst>
          </p:cNvPr>
          <p:cNvSpPr/>
          <p:nvPr/>
        </p:nvSpPr>
        <p:spPr>
          <a:xfrm>
            <a:off x="6243864" y="2026905"/>
            <a:ext cx="5349599" cy="1180873"/>
          </a:xfrm>
          <a:custGeom>
            <a:avLst/>
            <a:gdLst/>
            <a:ahLst/>
            <a:cxnLst/>
            <a:rect l="0" t="0" r="r" b="b"/>
            <a:pathLst>
              <a:path w="13047" h="2880">
                <a:moveTo>
                  <a:pt x="0" y="269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2694"/>
                </a:lnTo>
                <a:cubicBezTo>
                  <a:pt x="13047" y="2706"/>
                  <a:pt x="13045" y="2718"/>
                  <a:pt x="13043" y="2730"/>
                </a:cubicBezTo>
                <a:cubicBezTo>
                  <a:pt x="13041" y="2742"/>
                  <a:pt x="13037" y="2754"/>
                  <a:pt x="13032" y="2765"/>
                </a:cubicBezTo>
                <a:cubicBezTo>
                  <a:pt x="13028" y="2776"/>
                  <a:pt x="13022" y="2787"/>
                  <a:pt x="13015" y="2797"/>
                </a:cubicBezTo>
                <a:cubicBezTo>
                  <a:pt x="13008" y="2807"/>
                  <a:pt x="13001" y="2817"/>
                  <a:pt x="12992" y="2825"/>
                </a:cubicBezTo>
                <a:cubicBezTo>
                  <a:pt x="12984" y="2834"/>
                  <a:pt x="12974" y="2842"/>
                  <a:pt x="12964" y="2848"/>
                </a:cubicBezTo>
                <a:cubicBezTo>
                  <a:pt x="12954" y="2855"/>
                  <a:pt x="12943" y="2861"/>
                  <a:pt x="12932" y="2866"/>
                </a:cubicBezTo>
                <a:cubicBezTo>
                  <a:pt x="12921" y="2870"/>
                  <a:pt x="12909" y="2874"/>
                  <a:pt x="12897" y="2876"/>
                </a:cubicBezTo>
                <a:cubicBezTo>
                  <a:pt x="12885" y="2878"/>
                  <a:pt x="12873" y="2880"/>
                  <a:pt x="12861" y="2880"/>
                </a:cubicBezTo>
                <a:lnTo>
                  <a:pt x="139" y="2880"/>
                </a:lnTo>
                <a:cubicBezTo>
                  <a:pt x="130" y="2880"/>
                  <a:pt x="121" y="2878"/>
                  <a:pt x="112" y="2876"/>
                </a:cubicBezTo>
                <a:cubicBezTo>
                  <a:pt x="103" y="2874"/>
                  <a:pt x="94" y="2870"/>
                  <a:pt x="86" y="2866"/>
                </a:cubicBezTo>
                <a:cubicBezTo>
                  <a:pt x="77" y="2861"/>
                  <a:pt x="69" y="2855"/>
                  <a:pt x="62" y="2848"/>
                </a:cubicBezTo>
                <a:cubicBezTo>
                  <a:pt x="54" y="2842"/>
                  <a:pt x="47" y="2834"/>
                  <a:pt x="41" y="2825"/>
                </a:cubicBezTo>
                <a:cubicBezTo>
                  <a:pt x="34" y="2817"/>
                  <a:pt x="28" y="2807"/>
                  <a:pt x="23" y="2797"/>
                </a:cubicBezTo>
                <a:cubicBezTo>
                  <a:pt x="18" y="2787"/>
                  <a:pt x="14" y="2776"/>
                  <a:pt x="10" y="2765"/>
                </a:cubicBezTo>
                <a:cubicBezTo>
                  <a:pt x="7" y="2754"/>
                  <a:pt x="4" y="2742"/>
                  <a:pt x="3" y="2730"/>
                </a:cubicBezTo>
                <a:cubicBezTo>
                  <a:pt x="1" y="2718"/>
                  <a:pt x="0" y="2706"/>
                  <a:pt x="0" y="269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7" name="Полилиния: фигура 106">
            <a:extLst>
              <a:ext uri="{FF2B5EF4-FFF2-40B4-BE49-F238E27FC236}">
                <a16:creationId xmlns:a16="http://schemas.microsoft.com/office/drawing/2014/main" id="{FA0E7134-F52A-30E5-22F1-099E45249A97}"/>
              </a:ext>
            </a:extLst>
          </p:cNvPr>
          <p:cNvSpPr/>
          <p:nvPr/>
        </p:nvSpPr>
        <p:spPr>
          <a:xfrm>
            <a:off x="6243864" y="3435752"/>
            <a:ext cx="5349599" cy="1180463"/>
          </a:xfrm>
          <a:custGeom>
            <a:avLst/>
            <a:gdLst/>
            <a:ahLst/>
            <a:cxnLst/>
            <a:rect l="0" t="0" r="r" b="b"/>
            <a:pathLst>
              <a:path w="13047" h="2879">
                <a:moveTo>
                  <a:pt x="0" y="2693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2693"/>
                </a:lnTo>
                <a:cubicBezTo>
                  <a:pt x="13047" y="2706"/>
                  <a:pt x="13045" y="2718"/>
                  <a:pt x="13043" y="2730"/>
                </a:cubicBezTo>
                <a:cubicBezTo>
                  <a:pt x="13041" y="2742"/>
                  <a:pt x="13037" y="2753"/>
                  <a:pt x="13032" y="2765"/>
                </a:cubicBezTo>
                <a:cubicBezTo>
                  <a:pt x="13028" y="2776"/>
                  <a:pt x="13022" y="2787"/>
                  <a:pt x="13015" y="2797"/>
                </a:cubicBezTo>
                <a:cubicBezTo>
                  <a:pt x="13008" y="2807"/>
                  <a:pt x="13001" y="2816"/>
                  <a:pt x="12992" y="2825"/>
                </a:cubicBezTo>
                <a:cubicBezTo>
                  <a:pt x="12984" y="2833"/>
                  <a:pt x="12974" y="2841"/>
                  <a:pt x="12964" y="2848"/>
                </a:cubicBezTo>
                <a:cubicBezTo>
                  <a:pt x="12954" y="2855"/>
                  <a:pt x="12943" y="2860"/>
                  <a:pt x="12932" y="2865"/>
                </a:cubicBezTo>
                <a:cubicBezTo>
                  <a:pt x="12921" y="2870"/>
                  <a:pt x="12909" y="2873"/>
                  <a:pt x="12897" y="2876"/>
                </a:cubicBezTo>
                <a:cubicBezTo>
                  <a:pt x="12885" y="2878"/>
                  <a:pt x="12873" y="2879"/>
                  <a:pt x="12861" y="2879"/>
                </a:cubicBezTo>
                <a:lnTo>
                  <a:pt x="139" y="2879"/>
                </a:lnTo>
                <a:cubicBezTo>
                  <a:pt x="130" y="2879"/>
                  <a:pt x="121" y="2878"/>
                  <a:pt x="112" y="2876"/>
                </a:cubicBezTo>
                <a:cubicBezTo>
                  <a:pt x="103" y="2873"/>
                  <a:pt x="94" y="2870"/>
                  <a:pt x="86" y="2865"/>
                </a:cubicBezTo>
                <a:cubicBezTo>
                  <a:pt x="77" y="2860"/>
                  <a:pt x="69" y="2855"/>
                  <a:pt x="62" y="2848"/>
                </a:cubicBezTo>
                <a:cubicBezTo>
                  <a:pt x="54" y="2841"/>
                  <a:pt x="47" y="2833"/>
                  <a:pt x="41" y="2825"/>
                </a:cubicBezTo>
                <a:cubicBezTo>
                  <a:pt x="34" y="2816"/>
                  <a:pt x="28" y="2807"/>
                  <a:pt x="23" y="2797"/>
                </a:cubicBezTo>
                <a:cubicBezTo>
                  <a:pt x="18" y="2787"/>
                  <a:pt x="14" y="2776"/>
                  <a:pt x="10" y="2765"/>
                </a:cubicBezTo>
                <a:cubicBezTo>
                  <a:pt x="7" y="2753"/>
                  <a:pt x="4" y="2742"/>
                  <a:pt x="3" y="2730"/>
                </a:cubicBezTo>
                <a:cubicBezTo>
                  <a:pt x="1" y="2718"/>
                  <a:pt x="0" y="2706"/>
                  <a:pt x="0" y="269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9" name="Полилиния: фигура 108">
            <a:extLst>
              <a:ext uri="{FF2B5EF4-FFF2-40B4-BE49-F238E27FC236}">
                <a16:creationId xmlns:a16="http://schemas.microsoft.com/office/drawing/2014/main" id="{9BE59013-0B86-A77B-E9A4-11D240A97220}"/>
              </a:ext>
            </a:extLst>
          </p:cNvPr>
          <p:cNvSpPr/>
          <p:nvPr/>
        </p:nvSpPr>
        <p:spPr>
          <a:xfrm>
            <a:off x="6243864" y="4844189"/>
            <a:ext cx="5349599" cy="1447389"/>
          </a:xfrm>
          <a:custGeom>
            <a:avLst/>
            <a:gdLst/>
            <a:ahLst/>
            <a:cxnLst/>
            <a:rect l="0" t="0" r="r" b="b"/>
            <a:pathLst>
              <a:path w="13047" h="3530">
                <a:moveTo>
                  <a:pt x="0" y="33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3344"/>
                </a:lnTo>
                <a:cubicBezTo>
                  <a:pt x="13047" y="3356"/>
                  <a:pt x="13045" y="3368"/>
                  <a:pt x="13043" y="3380"/>
                </a:cubicBezTo>
                <a:cubicBezTo>
                  <a:pt x="13041" y="3392"/>
                  <a:pt x="13037" y="3404"/>
                  <a:pt x="13032" y="3415"/>
                </a:cubicBezTo>
                <a:cubicBezTo>
                  <a:pt x="13028" y="3426"/>
                  <a:pt x="13022" y="3437"/>
                  <a:pt x="13015" y="3447"/>
                </a:cubicBezTo>
                <a:cubicBezTo>
                  <a:pt x="13008" y="3457"/>
                  <a:pt x="13001" y="3467"/>
                  <a:pt x="12992" y="3475"/>
                </a:cubicBezTo>
                <a:cubicBezTo>
                  <a:pt x="12984" y="3484"/>
                  <a:pt x="12974" y="3492"/>
                  <a:pt x="12964" y="3498"/>
                </a:cubicBezTo>
                <a:cubicBezTo>
                  <a:pt x="12954" y="3505"/>
                  <a:pt x="12943" y="3511"/>
                  <a:pt x="12932" y="3516"/>
                </a:cubicBezTo>
                <a:cubicBezTo>
                  <a:pt x="12921" y="3520"/>
                  <a:pt x="12909" y="3524"/>
                  <a:pt x="12897" y="3526"/>
                </a:cubicBezTo>
                <a:cubicBezTo>
                  <a:pt x="12885" y="3528"/>
                  <a:pt x="12873" y="3530"/>
                  <a:pt x="12861" y="3530"/>
                </a:cubicBezTo>
                <a:lnTo>
                  <a:pt x="139" y="3530"/>
                </a:lnTo>
                <a:cubicBezTo>
                  <a:pt x="130" y="3530"/>
                  <a:pt x="121" y="3528"/>
                  <a:pt x="112" y="3526"/>
                </a:cubicBezTo>
                <a:cubicBezTo>
                  <a:pt x="103" y="3524"/>
                  <a:pt x="94" y="3520"/>
                  <a:pt x="86" y="3516"/>
                </a:cubicBezTo>
                <a:cubicBezTo>
                  <a:pt x="77" y="3511"/>
                  <a:pt x="69" y="3505"/>
                  <a:pt x="62" y="3498"/>
                </a:cubicBezTo>
                <a:cubicBezTo>
                  <a:pt x="54" y="3492"/>
                  <a:pt x="47" y="3484"/>
                  <a:pt x="41" y="3475"/>
                </a:cubicBezTo>
                <a:cubicBezTo>
                  <a:pt x="34" y="3467"/>
                  <a:pt x="28" y="3457"/>
                  <a:pt x="23" y="3447"/>
                </a:cubicBezTo>
                <a:cubicBezTo>
                  <a:pt x="18" y="3437"/>
                  <a:pt x="14" y="3426"/>
                  <a:pt x="10" y="3415"/>
                </a:cubicBezTo>
                <a:cubicBezTo>
                  <a:pt x="7" y="3404"/>
                  <a:pt x="4" y="3392"/>
                  <a:pt x="3" y="3380"/>
                </a:cubicBezTo>
                <a:cubicBezTo>
                  <a:pt x="1" y="3368"/>
                  <a:pt x="0" y="3356"/>
                  <a:pt x="0" y="33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0" name="Полилиния: фигура 109">
            <a:extLst>
              <a:ext uri="{FF2B5EF4-FFF2-40B4-BE49-F238E27FC236}">
                <a16:creationId xmlns:a16="http://schemas.microsoft.com/office/drawing/2014/main" id="{ECEF4932-07F5-AA5B-73E0-36879254B711}"/>
              </a:ext>
            </a:extLst>
          </p:cNvPr>
          <p:cNvSpPr/>
          <p:nvPr/>
        </p:nvSpPr>
        <p:spPr>
          <a:xfrm>
            <a:off x="6243864" y="5041735"/>
            <a:ext cx="5349599" cy="1408847"/>
          </a:xfrm>
          <a:custGeom>
            <a:avLst/>
            <a:gdLst/>
            <a:ahLst/>
            <a:cxnLst/>
            <a:rect l="0" t="0" r="r" b="b"/>
            <a:pathLst>
              <a:path w="13047" h="3436">
                <a:moveTo>
                  <a:pt x="0" y="3251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3251"/>
                </a:lnTo>
                <a:cubicBezTo>
                  <a:pt x="13047" y="3263"/>
                  <a:pt x="13045" y="3275"/>
                  <a:pt x="13043" y="3287"/>
                </a:cubicBezTo>
                <a:cubicBezTo>
                  <a:pt x="13041" y="3299"/>
                  <a:pt x="13037" y="3310"/>
                  <a:pt x="13032" y="3322"/>
                </a:cubicBezTo>
                <a:cubicBezTo>
                  <a:pt x="13028" y="3333"/>
                  <a:pt x="13022" y="3344"/>
                  <a:pt x="13015" y="3354"/>
                </a:cubicBezTo>
                <a:cubicBezTo>
                  <a:pt x="13008" y="3364"/>
                  <a:pt x="13001" y="3373"/>
                  <a:pt x="12992" y="3382"/>
                </a:cubicBezTo>
                <a:cubicBezTo>
                  <a:pt x="12984" y="3391"/>
                  <a:pt x="12974" y="3398"/>
                  <a:pt x="12964" y="3405"/>
                </a:cubicBezTo>
                <a:cubicBezTo>
                  <a:pt x="12954" y="3412"/>
                  <a:pt x="12943" y="3418"/>
                  <a:pt x="12932" y="3422"/>
                </a:cubicBezTo>
                <a:cubicBezTo>
                  <a:pt x="12921" y="3427"/>
                  <a:pt x="12909" y="3430"/>
                  <a:pt x="12897" y="3433"/>
                </a:cubicBezTo>
                <a:cubicBezTo>
                  <a:pt x="12885" y="3435"/>
                  <a:pt x="12873" y="3436"/>
                  <a:pt x="12861" y="3436"/>
                </a:cubicBezTo>
                <a:lnTo>
                  <a:pt x="139" y="3436"/>
                </a:lnTo>
                <a:cubicBezTo>
                  <a:pt x="130" y="3436"/>
                  <a:pt x="121" y="3435"/>
                  <a:pt x="112" y="3433"/>
                </a:cubicBezTo>
                <a:cubicBezTo>
                  <a:pt x="103" y="3430"/>
                  <a:pt x="94" y="3427"/>
                  <a:pt x="86" y="3422"/>
                </a:cubicBezTo>
                <a:cubicBezTo>
                  <a:pt x="77" y="3418"/>
                  <a:pt x="69" y="3412"/>
                  <a:pt x="62" y="3405"/>
                </a:cubicBezTo>
                <a:cubicBezTo>
                  <a:pt x="54" y="3398"/>
                  <a:pt x="47" y="3391"/>
                  <a:pt x="41" y="3382"/>
                </a:cubicBezTo>
                <a:cubicBezTo>
                  <a:pt x="34" y="3373"/>
                  <a:pt x="28" y="3364"/>
                  <a:pt x="23" y="3354"/>
                </a:cubicBezTo>
                <a:cubicBezTo>
                  <a:pt x="18" y="3344"/>
                  <a:pt x="14" y="3333"/>
                  <a:pt x="10" y="3322"/>
                </a:cubicBezTo>
                <a:cubicBezTo>
                  <a:pt x="7" y="3310"/>
                  <a:pt x="4" y="3299"/>
                  <a:pt x="3" y="3287"/>
                </a:cubicBezTo>
                <a:cubicBezTo>
                  <a:pt x="1" y="3275"/>
                  <a:pt x="0" y="3263"/>
                  <a:pt x="0" y="32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E36645FD-0F09-9FD4-5B42-5A671175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60" y="1180027"/>
            <a:ext cx="1071432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dk1"/>
                </a:solidFill>
                <a:latin typeface="HSE Sans"/>
              </a:rPr>
              <a:t>Приложение 1. Приоритезация функций</a:t>
            </a:r>
            <a:endParaRPr lang="en-RU" sz="2400" b="1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4863907D-0D04-B5FE-0763-197BDD053EC3}"/>
              </a:ext>
            </a:extLst>
          </p:cNvPr>
          <p:cNvGraphicFramePr>
            <a:graphicFrameLocks noGrp="1"/>
          </p:cNvGraphicFramePr>
          <p:nvPr/>
        </p:nvGraphicFramePr>
        <p:xfrm>
          <a:off x="570219" y="3128852"/>
          <a:ext cx="11042880" cy="2688896"/>
        </p:xfrm>
        <a:graphic>
          <a:graphicData uri="http://schemas.openxmlformats.org/drawingml/2006/table">
            <a:tbl>
              <a:tblPr/>
              <a:tblGrid>
                <a:gridCol w="2162062">
                  <a:extLst>
                    <a:ext uri="{9D8B030D-6E8A-4147-A177-3AD203B41FA5}">
                      <a16:colId xmlns:a16="http://schemas.microsoft.com/office/drawing/2014/main" val="2355604524"/>
                    </a:ext>
                  </a:extLst>
                </a:gridCol>
                <a:gridCol w="1263056">
                  <a:extLst>
                    <a:ext uri="{9D8B030D-6E8A-4147-A177-3AD203B41FA5}">
                      <a16:colId xmlns:a16="http://schemas.microsoft.com/office/drawing/2014/main" val="3770469859"/>
                    </a:ext>
                  </a:extLst>
                </a:gridCol>
                <a:gridCol w="1249899">
                  <a:extLst>
                    <a:ext uri="{9D8B030D-6E8A-4147-A177-3AD203B41FA5}">
                      <a16:colId xmlns:a16="http://schemas.microsoft.com/office/drawing/2014/main" val="3743958456"/>
                    </a:ext>
                  </a:extLst>
                </a:gridCol>
                <a:gridCol w="1374889">
                  <a:extLst>
                    <a:ext uri="{9D8B030D-6E8A-4147-A177-3AD203B41FA5}">
                      <a16:colId xmlns:a16="http://schemas.microsoft.com/office/drawing/2014/main" val="4270607180"/>
                    </a:ext>
                  </a:extLst>
                </a:gridCol>
                <a:gridCol w="1348576">
                  <a:extLst>
                    <a:ext uri="{9D8B030D-6E8A-4147-A177-3AD203B41FA5}">
                      <a16:colId xmlns:a16="http://schemas.microsoft.com/office/drawing/2014/main" val="2968676872"/>
                    </a:ext>
                  </a:extLst>
                </a:gridCol>
                <a:gridCol w="1347217">
                  <a:extLst>
                    <a:ext uri="{9D8B030D-6E8A-4147-A177-3AD203B41FA5}">
                      <a16:colId xmlns:a16="http://schemas.microsoft.com/office/drawing/2014/main" val="307629817"/>
                    </a:ext>
                  </a:extLst>
                </a:gridCol>
                <a:gridCol w="2297181">
                  <a:extLst>
                    <a:ext uri="{9D8B030D-6E8A-4147-A177-3AD203B41FA5}">
                      <a16:colId xmlns:a16="http://schemas.microsoft.com/office/drawing/2014/main" val="2342673501"/>
                    </a:ext>
                  </a:extLst>
                </a:gridCol>
              </a:tblGrid>
              <a:tr h="49248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Функция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Важность для истории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Популярность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Ценность для процесса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Влияние без функции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Сумма баллов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Приоритет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315572"/>
                  </a:ext>
                </a:extLst>
              </a:tr>
              <a:tr h="492487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Автоматическая проверка заявки 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8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7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7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31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Первый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14087"/>
                  </a:ext>
                </a:extLst>
              </a:tr>
              <a:tr h="34525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Генерация спецпредложений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8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37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Первый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840674"/>
                  </a:ext>
                </a:extLst>
              </a:tr>
              <a:tr h="25335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Оформление обмена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8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8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36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Первый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22136"/>
                  </a:ext>
                </a:extLst>
              </a:tr>
              <a:tr h="25335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Обработка отказа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8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10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9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37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Первый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21545"/>
                  </a:ext>
                </a:extLst>
              </a:tr>
              <a:tr h="25335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Аналитика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4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2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4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12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Второй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74248"/>
                  </a:ext>
                </a:extLst>
              </a:tr>
              <a:tr h="253354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Уведомления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6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5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4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5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20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Второй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53830"/>
                  </a:ext>
                </a:extLst>
              </a:tr>
              <a:tr h="34525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Техническая поддержка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5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4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3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15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SE Sans" panose="02000000000000000000" pitchFamily="50" charset="-52"/>
                        </a:rPr>
                        <a:t>Второй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5438" marR="5438" marT="5438" marB="54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225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840AF4-0B9C-D6F6-E8A4-B7A3BCECDE19}"/>
              </a:ext>
            </a:extLst>
          </p:cNvPr>
          <p:cNvSpPr txBox="1"/>
          <p:nvPr/>
        </p:nvSpPr>
        <p:spPr>
          <a:xfrm>
            <a:off x="574562" y="1819802"/>
            <a:ext cx="890493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999" algn="just" rtl="0">
              <a:buNone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Оценка функций проводится по десятибалльной шкале по следующим критериям:</a:t>
            </a:r>
            <a:endParaRPr lang="ru-RU" sz="1300" dirty="0">
              <a:latin typeface="HSE Sans" panose="02000000000000000000" pitchFamily="50" charset="-52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Важность для реализации пользовательской истории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Популярность функции среди потенциальных пользователей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Общая ценность функции для общего процесса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Влияние отсутствия функции для всего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256340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AC6FB-5738-3D0A-446B-88A5500E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3071AE0-5D82-3E2C-D49B-96CFBF74E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7030B9-DE63-4C4D-AA6A-FDAE9FEB2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3ED3F06-B74C-3A97-CCA0-704C6E680A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Приложение </a:t>
            </a:r>
            <a:r>
              <a:rPr lang="ru-RU" sz="1000" dirty="0">
                <a:solidFill>
                  <a:schemeClr val="dk1"/>
                </a:solidFill>
                <a:latin typeface="HSE Sans" panose="02000000000000000000" pitchFamily="50" charset="-52"/>
              </a:rPr>
              <a:t>2</a:t>
            </a:r>
            <a:r>
              <a:rPr lang="en-US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. MVP</a:t>
            </a: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 Сценарий прототипа и ссылка на прототип</a:t>
            </a:r>
            <a:endParaRPr lang="en-RU" sz="1000" b="0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109" name="Полилиния: фигура 108">
            <a:extLst>
              <a:ext uri="{FF2B5EF4-FFF2-40B4-BE49-F238E27FC236}">
                <a16:creationId xmlns:a16="http://schemas.microsoft.com/office/drawing/2014/main" id="{608441F5-4AEF-F186-9FDF-F7453839F9C3}"/>
              </a:ext>
            </a:extLst>
          </p:cNvPr>
          <p:cNvSpPr/>
          <p:nvPr/>
        </p:nvSpPr>
        <p:spPr>
          <a:xfrm>
            <a:off x="6243864" y="4844189"/>
            <a:ext cx="5349599" cy="1447389"/>
          </a:xfrm>
          <a:custGeom>
            <a:avLst/>
            <a:gdLst/>
            <a:ahLst/>
            <a:cxnLst/>
            <a:rect l="0" t="0" r="r" b="b"/>
            <a:pathLst>
              <a:path w="13047" h="3530">
                <a:moveTo>
                  <a:pt x="0" y="33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3344"/>
                </a:lnTo>
                <a:cubicBezTo>
                  <a:pt x="13047" y="3356"/>
                  <a:pt x="13045" y="3368"/>
                  <a:pt x="13043" y="3380"/>
                </a:cubicBezTo>
                <a:cubicBezTo>
                  <a:pt x="13041" y="3392"/>
                  <a:pt x="13037" y="3404"/>
                  <a:pt x="13032" y="3415"/>
                </a:cubicBezTo>
                <a:cubicBezTo>
                  <a:pt x="13028" y="3426"/>
                  <a:pt x="13022" y="3437"/>
                  <a:pt x="13015" y="3447"/>
                </a:cubicBezTo>
                <a:cubicBezTo>
                  <a:pt x="13008" y="3457"/>
                  <a:pt x="13001" y="3467"/>
                  <a:pt x="12992" y="3475"/>
                </a:cubicBezTo>
                <a:cubicBezTo>
                  <a:pt x="12984" y="3484"/>
                  <a:pt x="12974" y="3492"/>
                  <a:pt x="12964" y="3498"/>
                </a:cubicBezTo>
                <a:cubicBezTo>
                  <a:pt x="12954" y="3505"/>
                  <a:pt x="12943" y="3511"/>
                  <a:pt x="12932" y="3516"/>
                </a:cubicBezTo>
                <a:cubicBezTo>
                  <a:pt x="12921" y="3520"/>
                  <a:pt x="12909" y="3524"/>
                  <a:pt x="12897" y="3526"/>
                </a:cubicBezTo>
                <a:cubicBezTo>
                  <a:pt x="12885" y="3528"/>
                  <a:pt x="12873" y="3530"/>
                  <a:pt x="12861" y="3530"/>
                </a:cubicBezTo>
                <a:lnTo>
                  <a:pt x="139" y="3530"/>
                </a:lnTo>
                <a:cubicBezTo>
                  <a:pt x="130" y="3530"/>
                  <a:pt x="121" y="3528"/>
                  <a:pt x="112" y="3526"/>
                </a:cubicBezTo>
                <a:cubicBezTo>
                  <a:pt x="103" y="3524"/>
                  <a:pt x="94" y="3520"/>
                  <a:pt x="86" y="3516"/>
                </a:cubicBezTo>
                <a:cubicBezTo>
                  <a:pt x="77" y="3511"/>
                  <a:pt x="69" y="3505"/>
                  <a:pt x="62" y="3498"/>
                </a:cubicBezTo>
                <a:cubicBezTo>
                  <a:pt x="54" y="3492"/>
                  <a:pt x="47" y="3484"/>
                  <a:pt x="41" y="3475"/>
                </a:cubicBezTo>
                <a:cubicBezTo>
                  <a:pt x="34" y="3467"/>
                  <a:pt x="28" y="3457"/>
                  <a:pt x="23" y="3447"/>
                </a:cubicBezTo>
                <a:cubicBezTo>
                  <a:pt x="18" y="3437"/>
                  <a:pt x="14" y="3426"/>
                  <a:pt x="10" y="3415"/>
                </a:cubicBezTo>
                <a:cubicBezTo>
                  <a:pt x="7" y="3404"/>
                  <a:pt x="4" y="3392"/>
                  <a:pt x="3" y="3380"/>
                </a:cubicBezTo>
                <a:cubicBezTo>
                  <a:pt x="1" y="3368"/>
                  <a:pt x="0" y="3356"/>
                  <a:pt x="0" y="33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0" name="Полилиния: фигура 109">
            <a:extLst>
              <a:ext uri="{FF2B5EF4-FFF2-40B4-BE49-F238E27FC236}">
                <a16:creationId xmlns:a16="http://schemas.microsoft.com/office/drawing/2014/main" id="{51262014-6C10-1105-241B-1F1123904858}"/>
              </a:ext>
            </a:extLst>
          </p:cNvPr>
          <p:cNvSpPr/>
          <p:nvPr/>
        </p:nvSpPr>
        <p:spPr>
          <a:xfrm>
            <a:off x="6243864" y="5041735"/>
            <a:ext cx="5349599" cy="1408847"/>
          </a:xfrm>
          <a:custGeom>
            <a:avLst/>
            <a:gdLst/>
            <a:ahLst/>
            <a:cxnLst/>
            <a:rect l="0" t="0" r="r" b="b"/>
            <a:pathLst>
              <a:path w="13047" h="3436">
                <a:moveTo>
                  <a:pt x="0" y="3251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3251"/>
                </a:lnTo>
                <a:cubicBezTo>
                  <a:pt x="13047" y="3263"/>
                  <a:pt x="13045" y="3275"/>
                  <a:pt x="13043" y="3287"/>
                </a:cubicBezTo>
                <a:cubicBezTo>
                  <a:pt x="13041" y="3299"/>
                  <a:pt x="13037" y="3310"/>
                  <a:pt x="13032" y="3322"/>
                </a:cubicBezTo>
                <a:cubicBezTo>
                  <a:pt x="13028" y="3333"/>
                  <a:pt x="13022" y="3344"/>
                  <a:pt x="13015" y="3354"/>
                </a:cubicBezTo>
                <a:cubicBezTo>
                  <a:pt x="13008" y="3364"/>
                  <a:pt x="13001" y="3373"/>
                  <a:pt x="12992" y="3382"/>
                </a:cubicBezTo>
                <a:cubicBezTo>
                  <a:pt x="12984" y="3391"/>
                  <a:pt x="12974" y="3398"/>
                  <a:pt x="12964" y="3405"/>
                </a:cubicBezTo>
                <a:cubicBezTo>
                  <a:pt x="12954" y="3412"/>
                  <a:pt x="12943" y="3418"/>
                  <a:pt x="12932" y="3422"/>
                </a:cubicBezTo>
                <a:cubicBezTo>
                  <a:pt x="12921" y="3427"/>
                  <a:pt x="12909" y="3430"/>
                  <a:pt x="12897" y="3433"/>
                </a:cubicBezTo>
                <a:cubicBezTo>
                  <a:pt x="12885" y="3435"/>
                  <a:pt x="12873" y="3436"/>
                  <a:pt x="12861" y="3436"/>
                </a:cubicBezTo>
                <a:lnTo>
                  <a:pt x="139" y="3436"/>
                </a:lnTo>
                <a:cubicBezTo>
                  <a:pt x="130" y="3436"/>
                  <a:pt x="121" y="3435"/>
                  <a:pt x="112" y="3433"/>
                </a:cubicBezTo>
                <a:cubicBezTo>
                  <a:pt x="103" y="3430"/>
                  <a:pt x="94" y="3427"/>
                  <a:pt x="86" y="3422"/>
                </a:cubicBezTo>
                <a:cubicBezTo>
                  <a:pt x="77" y="3418"/>
                  <a:pt x="69" y="3412"/>
                  <a:pt x="62" y="3405"/>
                </a:cubicBezTo>
                <a:cubicBezTo>
                  <a:pt x="54" y="3398"/>
                  <a:pt x="47" y="3391"/>
                  <a:pt x="41" y="3382"/>
                </a:cubicBezTo>
                <a:cubicBezTo>
                  <a:pt x="34" y="3373"/>
                  <a:pt x="28" y="3364"/>
                  <a:pt x="23" y="3354"/>
                </a:cubicBezTo>
                <a:cubicBezTo>
                  <a:pt x="18" y="3344"/>
                  <a:pt x="14" y="3333"/>
                  <a:pt x="10" y="3322"/>
                </a:cubicBezTo>
                <a:cubicBezTo>
                  <a:pt x="7" y="3310"/>
                  <a:pt x="4" y="3299"/>
                  <a:pt x="3" y="3287"/>
                </a:cubicBezTo>
                <a:cubicBezTo>
                  <a:pt x="1" y="3275"/>
                  <a:pt x="0" y="3263"/>
                  <a:pt x="0" y="32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" name="PlaceHolder 3">
            <a:extLst>
              <a:ext uri="{FF2B5EF4-FFF2-40B4-BE49-F238E27FC236}">
                <a16:creationId xmlns:a16="http://schemas.microsoft.com/office/drawing/2014/main" id="{317BB811-73D7-8FEA-D076-209C6CFB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60" y="1180027"/>
            <a:ext cx="1071432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2400" b="1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Приложение 2. Функциональный прототип</a:t>
            </a:r>
            <a:endParaRPr lang="en-RU" sz="2400" b="1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48677-89F8-6AD2-495E-6F593F65AD99}"/>
              </a:ext>
            </a:extLst>
          </p:cNvPr>
          <p:cNvSpPr txBox="1"/>
          <p:nvPr/>
        </p:nvSpPr>
        <p:spPr>
          <a:xfrm>
            <a:off x="225542" y="1775637"/>
            <a:ext cx="10319661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999" algn="just" rtl="0">
              <a:buNone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Сценарий:</a:t>
            </a:r>
          </a:p>
          <a:p>
            <a:pPr marL="342900" indent="-342900" algn="just" rtl="0">
              <a:buAutoNum type="arabicPeriod"/>
            </a:pPr>
            <a:r>
              <a:rPr lang="ru-RU" sz="1300" dirty="0">
                <a:latin typeface="HSE Sans" panose="02000000000000000000" pitchFamily="50" charset="-52"/>
              </a:rPr>
              <a:t>Перейти во вкладку заказа</a:t>
            </a: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Выбрать раз</a:t>
            </a:r>
            <a:r>
              <a:rPr lang="ru-RU" sz="1300" dirty="0">
                <a:latin typeface="HSE Sans" panose="02000000000000000000" pitchFamily="50" charset="-52"/>
              </a:rPr>
              <a:t>дел </a:t>
            </a:r>
            <a:r>
              <a:rPr lang="en-US" sz="1300" dirty="0">
                <a:latin typeface="HSE Sans" panose="02000000000000000000" pitchFamily="50" charset="-52"/>
              </a:rPr>
              <a:t>“</a:t>
            </a:r>
            <a:r>
              <a:rPr lang="ru-RU" sz="1300" dirty="0">
                <a:latin typeface="HSE Sans" panose="02000000000000000000" pitchFamily="50" charset="-52"/>
              </a:rPr>
              <a:t>Завершенные</a:t>
            </a:r>
            <a:r>
              <a:rPr lang="en-US" sz="1300" dirty="0">
                <a:latin typeface="HSE Sans" panose="02000000000000000000" pitchFamily="50" charset="-52"/>
              </a:rPr>
              <a:t>”</a:t>
            </a:r>
            <a:endParaRPr lang="ru-RU" sz="1300" dirty="0"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Кликнуть на заказ, например, 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“</a:t>
            </a:r>
            <a:r>
              <a:rPr lang="ru-RU" sz="1300" b="0" i="0" dirty="0">
                <a:effectLst/>
                <a:latin typeface="HSE Sans" panose="02000000000000000000" pitchFamily="50" charset="-52"/>
              </a:rPr>
              <a:t>Рубашка </a:t>
            </a:r>
            <a:r>
              <a:rPr lang="en-US" sz="1300" b="0" i="0" dirty="0">
                <a:effectLst/>
                <a:latin typeface="HSE Sans" panose="02000000000000000000" pitchFamily="50" charset="-52"/>
              </a:rPr>
              <a:t>Cassa Marina SLIM FIT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”</a:t>
            </a:r>
            <a:endParaRPr lang="ru-RU" sz="1300" i="0" u="none" strike="noStrike" dirty="0">
              <a:effectLst/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Нажать на кнопку 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“</a:t>
            </a: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Вернуть товар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”</a:t>
            </a:r>
            <a:endParaRPr lang="ru-RU" sz="1300" i="0" u="none" strike="noStrike" dirty="0">
              <a:effectLst/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dirty="0">
                <a:latin typeface="HSE Sans" panose="02000000000000000000" pitchFamily="50" charset="-52"/>
              </a:rPr>
              <a:t>Выбрать в чек-боксе товар, например, рубашку</a:t>
            </a: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Нажать на 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“</a:t>
            </a: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Продолжить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”</a:t>
            </a:r>
            <a:endParaRPr lang="ru-RU" sz="1300" i="0" u="none" strike="noStrike" dirty="0">
              <a:effectLst/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dirty="0">
                <a:latin typeface="HSE Sans" panose="02000000000000000000" pitchFamily="50" charset="-52"/>
              </a:rPr>
              <a:t>Выбрать причину возврата, добавить фото в формате </a:t>
            </a:r>
            <a:r>
              <a:rPr lang="en-US" sz="1300" dirty="0" err="1">
                <a:latin typeface="HSE Sans" panose="02000000000000000000" pitchFamily="50" charset="-52"/>
              </a:rPr>
              <a:t>png</a:t>
            </a:r>
            <a:r>
              <a:rPr lang="en-US" sz="1300" dirty="0">
                <a:latin typeface="HSE Sans" panose="02000000000000000000" pitchFamily="50" charset="-52"/>
              </a:rPr>
              <a:t> </a:t>
            </a:r>
            <a:r>
              <a:rPr lang="ru-RU" sz="1300" dirty="0">
                <a:latin typeface="HSE Sans" panose="02000000000000000000" pitchFamily="50" charset="-52"/>
              </a:rPr>
              <a:t>либо </a:t>
            </a:r>
            <a:r>
              <a:rPr lang="en-US" sz="1300" dirty="0">
                <a:latin typeface="HSE Sans" panose="02000000000000000000" pitchFamily="50" charset="-52"/>
              </a:rPr>
              <a:t>jpg,</a:t>
            </a:r>
            <a:r>
              <a:rPr lang="ru-RU" sz="1300" dirty="0">
                <a:latin typeface="HSE Sans" panose="02000000000000000000" pitchFamily="50" charset="-52"/>
              </a:rPr>
              <a:t> описать причину возврата и нажать на </a:t>
            </a:r>
            <a:r>
              <a:rPr lang="en-US" sz="1300" dirty="0">
                <a:latin typeface="HSE Sans" panose="02000000000000000000" pitchFamily="50" charset="-52"/>
              </a:rPr>
              <a:t>“</a:t>
            </a:r>
            <a:r>
              <a:rPr lang="ru-RU" sz="1300" dirty="0">
                <a:latin typeface="HSE Sans" panose="02000000000000000000" pitchFamily="50" charset="-52"/>
              </a:rPr>
              <a:t>Сохранить и продолжить</a:t>
            </a:r>
            <a:r>
              <a:rPr lang="en-US" sz="1300" dirty="0">
                <a:latin typeface="HSE Sans" panose="02000000000000000000" pitchFamily="50" charset="-52"/>
              </a:rPr>
              <a:t>”</a:t>
            </a:r>
            <a:endParaRPr lang="ru-RU" sz="1300" dirty="0"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По </a:t>
            </a:r>
            <a:r>
              <a:rPr lang="ru-RU" sz="1300" dirty="0">
                <a:latin typeface="HSE Sans" panose="02000000000000000000" pitchFamily="50" charset="-52"/>
              </a:rPr>
              <a:t>желанию: нажать на </a:t>
            </a:r>
            <a:r>
              <a:rPr lang="en-US" sz="1300" dirty="0">
                <a:latin typeface="HSE Sans" panose="02000000000000000000" pitchFamily="50" charset="-52"/>
              </a:rPr>
              <a:t>“</a:t>
            </a:r>
            <a:r>
              <a:rPr lang="ru-RU" sz="1300" dirty="0">
                <a:latin typeface="HSE Sans" panose="02000000000000000000" pitchFamily="50" charset="-52"/>
              </a:rPr>
              <a:t>Изменить характеристики</a:t>
            </a:r>
            <a:r>
              <a:rPr lang="en-US" sz="1300" dirty="0">
                <a:latin typeface="HSE Sans" panose="02000000000000000000" pitchFamily="50" charset="-52"/>
              </a:rPr>
              <a:t>”</a:t>
            </a:r>
            <a:r>
              <a:rPr lang="ru-RU" sz="1300" dirty="0">
                <a:latin typeface="HSE Sans" panose="02000000000000000000" pitchFamily="50" charset="-52"/>
              </a:rPr>
              <a:t>, изменить что-либо, нажать на </a:t>
            </a:r>
            <a:r>
              <a:rPr lang="en-US" sz="1300" dirty="0">
                <a:latin typeface="HSE Sans" panose="02000000000000000000" pitchFamily="50" charset="-52"/>
              </a:rPr>
              <a:t>“</a:t>
            </a:r>
            <a:r>
              <a:rPr lang="ru-RU" sz="1300" dirty="0">
                <a:latin typeface="HSE Sans" panose="02000000000000000000" pitchFamily="50" charset="-52"/>
              </a:rPr>
              <a:t>Сохранить</a:t>
            </a:r>
            <a:r>
              <a:rPr lang="en-US" sz="1300" dirty="0">
                <a:latin typeface="HSE Sans" panose="02000000000000000000" pitchFamily="50" charset="-52"/>
              </a:rPr>
              <a:t>”</a:t>
            </a:r>
            <a:endParaRPr lang="ru-RU" sz="1300" dirty="0"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Нажать на 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“</a:t>
            </a:r>
            <a:r>
              <a:rPr lang="ru-RU" sz="1300" i="0" u="none" strike="noStrike" dirty="0">
                <a:effectLst/>
                <a:latin typeface="HSE Sans" panose="02000000000000000000" pitchFamily="50" charset="-52"/>
              </a:rPr>
              <a:t>Обменять товар</a:t>
            </a:r>
            <a:r>
              <a:rPr lang="en-US" sz="1300" i="0" u="none" strike="noStrike" dirty="0">
                <a:effectLst/>
                <a:latin typeface="HSE Sans" panose="02000000000000000000" pitchFamily="50" charset="-52"/>
              </a:rPr>
              <a:t>”</a:t>
            </a:r>
            <a:endParaRPr lang="ru-RU" sz="1300" i="0" u="none" strike="noStrike" dirty="0">
              <a:effectLst/>
              <a:latin typeface="HSE Sans" panose="02000000000000000000" pitchFamily="50" charset="-52"/>
            </a:endParaRPr>
          </a:p>
          <a:p>
            <a:pPr marL="342900" indent="-342900" algn="just" rtl="0">
              <a:buAutoNum type="arabicPeriod"/>
            </a:pPr>
            <a:r>
              <a:rPr lang="ru-RU" sz="1300" dirty="0">
                <a:latin typeface="HSE Sans" panose="02000000000000000000" pitchFamily="50" charset="-52"/>
              </a:rPr>
              <a:t>Пролистать вниз и нажать на </a:t>
            </a:r>
            <a:r>
              <a:rPr lang="en-US" sz="1300" dirty="0">
                <a:latin typeface="HSE Sans" panose="02000000000000000000" pitchFamily="50" charset="-52"/>
              </a:rPr>
              <a:t>“</a:t>
            </a:r>
            <a:r>
              <a:rPr lang="ru-RU" sz="1300" dirty="0">
                <a:latin typeface="HSE Sans" panose="02000000000000000000" pitchFamily="50" charset="-52"/>
              </a:rPr>
              <a:t>Перейти к заказам</a:t>
            </a:r>
            <a:r>
              <a:rPr lang="en-US" sz="1300" dirty="0">
                <a:latin typeface="HSE Sans" panose="02000000000000000000" pitchFamily="50" charset="-52"/>
              </a:rPr>
              <a:t>”</a:t>
            </a:r>
            <a:endParaRPr lang="ru-RU" sz="1300" i="0" u="none" strike="noStrike" dirty="0">
              <a:effectLst/>
              <a:latin typeface="HSE Sans" panose="02000000000000000000" pitchFamily="50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0DFB5-4A39-EB82-822E-69DC04C2AF59}"/>
              </a:ext>
            </a:extLst>
          </p:cNvPr>
          <p:cNvSpPr txBox="1"/>
          <p:nvPr/>
        </p:nvSpPr>
        <p:spPr>
          <a:xfrm>
            <a:off x="584151" y="4887689"/>
            <a:ext cx="1070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 dirty="0">
                <a:effectLst/>
                <a:latin typeface="HSE Sans" panose="02000000000000000000" pitchFamily="50" charset="-52"/>
              </a:rPr>
              <a:t>Ссылка на прототип: </a:t>
            </a:r>
            <a:r>
              <a:rPr lang="en-US" b="1" dirty="0">
                <a:latin typeface="HSE Sans" panose="02000000000000000000" pitchFamily="50" charset="-52"/>
              </a:rPr>
              <a:t>https://gilded-zabaione-bdf00d.netlify.app/</a:t>
            </a:r>
            <a:endParaRPr lang="ru-RU" b="1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8437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/>
              <a:t>Разработка прототипа решения оптимизации процесса возвратов на торговой</a:t>
            </a:r>
            <a:br>
              <a:rPr lang="ru-RU" sz="900" dirty="0"/>
            </a:br>
            <a:r>
              <a:rPr lang="ru-RU" sz="900" dirty="0"/>
              <a:t>площадке </a:t>
            </a:r>
            <a:r>
              <a:rPr lang="en" sz="900" dirty="0"/>
              <a:t>Ozon </a:t>
            </a:r>
            <a:r>
              <a:rPr lang="ru-RU" sz="900" dirty="0"/>
              <a:t>с целью роста </a:t>
            </a:r>
            <a:r>
              <a:rPr lang="en" sz="900" dirty="0"/>
              <a:t>GMV</a:t>
            </a:r>
            <a:endParaRPr lang="ru-RU" sz="9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Резюме проблемы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4EF43C0-0455-4534-AB10-08E745DF40F6}"/>
              </a:ext>
            </a:extLst>
          </p:cNvPr>
          <p:cNvSpPr/>
          <p:nvPr/>
        </p:nvSpPr>
        <p:spPr>
          <a:xfrm>
            <a:off x="608887" y="1605177"/>
            <a:ext cx="6407997" cy="3894193"/>
          </a:xfrm>
          <a:custGeom>
            <a:avLst/>
            <a:gdLst/>
            <a:ahLst/>
            <a:cxnLst/>
            <a:rect l="0" t="0" r="r" b="b"/>
            <a:pathLst>
              <a:path w="13000" h="10122">
                <a:moveTo>
                  <a:pt x="0" y="9937"/>
                </a:moveTo>
                <a:lnTo>
                  <a:pt x="0" y="186"/>
                </a:ln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4"/>
                  <a:pt x="25" y="93"/>
                  <a:pt x="31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3" y="39"/>
                  <a:pt x="83" y="32"/>
                </a:cubicBezTo>
                <a:cubicBezTo>
                  <a:pt x="93" y="25"/>
                  <a:pt x="104" y="19"/>
                  <a:pt x="115" y="15"/>
                </a:cubicBezTo>
                <a:cubicBezTo>
                  <a:pt x="126" y="10"/>
                  <a:pt x="138" y="6"/>
                  <a:pt x="150" y="4"/>
                </a:cubicBezTo>
                <a:cubicBezTo>
                  <a:pt x="162" y="2"/>
                  <a:pt x="174" y="0"/>
                  <a:pt x="186" y="0"/>
                </a:cubicBezTo>
                <a:lnTo>
                  <a:pt x="12815" y="0"/>
                </a:lnTo>
                <a:cubicBezTo>
                  <a:pt x="12827" y="0"/>
                  <a:pt x="12839" y="2"/>
                  <a:pt x="12851" y="4"/>
                </a:cubicBezTo>
                <a:cubicBezTo>
                  <a:pt x="12863" y="6"/>
                  <a:pt x="12875" y="10"/>
                  <a:pt x="12886" y="15"/>
                </a:cubicBezTo>
                <a:cubicBezTo>
                  <a:pt x="12897" y="19"/>
                  <a:pt x="12908" y="25"/>
                  <a:pt x="12918" y="32"/>
                </a:cubicBezTo>
                <a:cubicBezTo>
                  <a:pt x="12928" y="39"/>
                  <a:pt x="12937" y="46"/>
                  <a:pt x="12946" y="55"/>
                </a:cubicBezTo>
                <a:cubicBezTo>
                  <a:pt x="12955" y="63"/>
                  <a:pt x="12962" y="73"/>
                  <a:pt x="12969" y="83"/>
                </a:cubicBezTo>
                <a:cubicBezTo>
                  <a:pt x="12976" y="93"/>
                  <a:pt x="12982" y="104"/>
                  <a:pt x="12986" y="115"/>
                </a:cubicBezTo>
                <a:cubicBezTo>
                  <a:pt x="12991" y="126"/>
                  <a:pt x="12994" y="138"/>
                  <a:pt x="12997" y="150"/>
                </a:cubicBezTo>
                <a:cubicBezTo>
                  <a:pt x="12999" y="162"/>
                  <a:pt x="13000" y="174"/>
                  <a:pt x="13000" y="186"/>
                </a:cubicBezTo>
                <a:lnTo>
                  <a:pt x="13000" y="9937"/>
                </a:lnTo>
                <a:cubicBezTo>
                  <a:pt x="13000" y="9949"/>
                  <a:pt x="12999" y="9961"/>
                  <a:pt x="12997" y="9973"/>
                </a:cubicBezTo>
                <a:cubicBezTo>
                  <a:pt x="12994" y="9985"/>
                  <a:pt x="12991" y="9996"/>
                  <a:pt x="12986" y="10008"/>
                </a:cubicBezTo>
                <a:cubicBezTo>
                  <a:pt x="12982" y="10019"/>
                  <a:pt x="12976" y="10030"/>
                  <a:pt x="12969" y="10040"/>
                </a:cubicBezTo>
                <a:cubicBezTo>
                  <a:pt x="12962" y="10050"/>
                  <a:pt x="12955" y="10059"/>
                  <a:pt x="12946" y="10068"/>
                </a:cubicBezTo>
                <a:cubicBezTo>
                  <a:pt x="12937" y="10077"/>
                  <a:pt x="12928" y="10084"/>
                  <a:pt x="12918" y="10091"/>
                </a:cubicBezTo>
                <a:cubicBezTo>
                  <a:pt x="12908" y="10098"/>
                  <a:pt x="12897" y="10104"/>
                  <a:pt x="12886" y="10108"/>
                </a:cubicBezTo>
                <a:cubicBezTo>
                  <a:pt x="12875" y="10113"/>
                  <a:pt x="12863" y="10116"/>
                  <a:pt x="12851" y="10119"/>
                </a:cubicBezTo>
                <a:cubicBezTo>
                  <a:pt x="12839" y="10121"/>
                  <a:pt x="12827" y="10122"/>
                  <a:pt x="12815" y="10122"/>
                </a:cubicBezTo>
                <a:lnTo>
                  <a:pt x="186" y="10122"/>
                </a:lnTo>
                <a:cubicBezTo>
                  <a:pt x="174" y="10122"/>
                  <a:pt x="162" y="10121"/>
                  <a:pt x="150" y="10119"/>
                </a:cubicBezTo>
                <a:cubicBezTo>
                  <a:pt x="138" y="10116"/>
                  <a:pt x="126" y="10113"/>
                  <a:pt x="115" y="10108"/>
                </a:cubicBezTo>
                <a:cubicBezTo>
                  <a:pt x="104" y="10104"/>
                  <a:pt x="93" y="10098"/>
                  <a:pt x="83" y="10091"/>
                </a:cubicBezTo>
                <a:cubicBezTo>
                  <a:pt x="73" y="10084"/>
                  <a:pt x="63" y="10077"/>
                  <a:pt x="55" y="10068"/>
                </a:cubicBezTo>
                <a:cubicBezTo>
                  <a:pt x="46" y="10059"/>
                  <a:pt x="38" y="10050"/>
                  <a:pt x="31" y="10040"/>
                </a:cubicBezTo>
                <a:cubicBezTo>
                  <a:pt x="25" y="10030"/>
                  <a:pt x="19" y="10019"/>
                  <a:pt x="14" y="10008"/>
                </a:cubicBezTo>
                <a:cubicBezTo>
                  <a:pt x="10" y="9996"/>
                  <a:pt x="6" y="9985"/>
                  <a:pt x="4" y="9973"/>
                </a:cubicBezTo>
                <a:cubicBezTo>
                  <a:pt x="1" y="9961"/>
                  <a:pt x="0" y="9949"/>
                  <a:pt x="0" y="9937"/>
                </a:cubicBezTo>
                <a:close/>
              </a:path>
            </a:pathLst>
          </a:custGeom>
          <a:solidFill>
            <a:srgbClr val="000000">
              <a:alpha val="3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/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B5538514-2150-4CD6-B9FF-7368D88350F7}"/>
              </a:ext>
            </a:extLst>
          </p:cNvPr>
          <p:cNvSpPr/>
          <p:nvPr/>
        </p:nvSpPr>
        <p:spPr>
          <a:xfrm>
            <a:off x="837272" y="4665361"/>
            <a:ext cx="4949824" cy="571575"/>
          </a:xfrm>
          <a:custGeom>
            <a:avLst/>
            <a:gdLst/>
            <a:ahLst/>
            <a:cxnLst/>
            <a:rect l="0" t="0" r="r" b="b"/>
            <a:pathLst>
              <a:path w="12072" h="1394">
                <a:moveTo>
                  <a:pt x="0" y="1209"/>
                </a:moveTo>
                <a:lnTo>
                  <a:pt x="0" y="186"/>
                </a:ln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4"/>
                  <a:pt x="25" y="93"/>
                  <a:pt x="32" y="83"/>
                </a:cubicBezTo>
                <a:cubicBezTo>
                  <a:pt x="38" y="73"/>
                  <a:pt x="46" y="63"/>
                  <a:pt x="55" y="55"/>
                </a:cubicBezTo>
                <a:cubicBezTo>
                  <a:pt x="63" y="46"/>
                  <a:pt x="73" y="39"/>
                  <a:pt x="83" y="32"/>
                </a:cubicBezTo>
                <a:cubicBezTo>
                  <a:pt x="93" y="25"/>
                  <a:pt x="104" y="19"/>
                  <a:pt x="115" y="15"/>
                </a:cubicBezTo>
                <a:cubicBezTo>
                  <a:pt x="126" y="10"/>
                  <a:pt x="138" y="6"/>
                  <a:pt x="150" y="4"/>
                </a:cubicBezTo>
                <a:cubicBezTo>
                  <a:pt x="162" y="2"/>
                  <a:pt x="174" y="0"/>
                  <a:pt x="186" y="0"/>
                </a:cubicBezTo>
                <a:lnTo>
                  <a:pt x="11886" y="0"/>
                </a:lnTo>
                <a:cubicBezTo>
                  <a:pt x="11899" y="0"/>
                  <a:pt x="11911" y="2"/>
                  <a:pt x="11923" y="4"/>
                </a:cubicBezTo>
                <a:cubicBezTo>
                  <a:pt x="11935" y="6"/>
                  <a:pt x="11946" y="10"/>
                  <a:pt x="11957" y="15"/>
                </a:cubicBezTo>
                <a:cubicBezTo>
                  <a:pt x="11969" y="19"/>
                  <a:pt x="11979" y="25"/>
                  <a:pt x="11990" y="32"/>
                </a:cubicBezTo>
                <a:cubicBezTo>
                  <a:pt x="12000" y="39"/>
                  <a:pt x="12009" y="46"/>
                  <a:pt x="12018" y="55"/>
                </a:cubicBezTo>
                <a:cubicBezTo>
                  <a:pt x="12026" y="63"/>
                  <a:pt x="12034" y="73"/>
                  <a:pt x="12041" y="83"/>
                </a:cubicBezTo>
                <a:cubicBezTo>
                  <a:pt x="12048" y="93"/>
                  <a:pt x="12053" y="104"/>
                  <a:pt x="12058" y="115"/>
                </a:cubicBezTo>
                <a:cubicBezTo>
                  <a:pt x="12063" y="126"/>
                  <a:pt x="12066" y="138"/>
                  <a:pt x="12068" y="150"/>
                </a:cubicBezTo>
                <a:cubicBezTo>
                  <a:pt x="12071" y="162"/>
                  <a:pt x="12072" y="174"/>
                  <a:pt x="12072" y="186"/>
                </a:cubicBezTo>
                <a:lnTo>
                  <a:pt x="12072" y="1209"/>
                </a:lnTo>
                <a:cubicBezTo>
                  <a:pt x="12072" y="1221"/>
                  <a:pt x="12071" y="1233"/>
                  <a:pt x="12068" y="1245"/>
                </a:cubicBezTo>
                <a:cubicBezTo>
                  <a:pt x="12066" y="1257"/>
                  <a:pt x="12063" y="1268"/>
                  <a:pt x="12058" y="1280"/>
                </a:cubicBezTo>
                <a:cubicBezTo>
                  <a:pt x="12053" y="1291"/>
                  <a:pt x="12048" y="1302"/>
                  <a:pt x="12041" y="1312"/>
                </a:cubicBezTo>
                <a:cubicBezTo>
                  <a:pt x="12034" y="1322"/>
                  <a:pt x="12026" y="1331"/>
                  <a:pt x="12018" y="1340"/>
                </a:cubicBezTo>
                <a:cubicBezTo>
                  <a:pt x="12009" y="1348"/>
                  <a:pt x="12000" y="1356"/>
                  <a:pt x="11990" y="1363"/>
                </a:cubicBezTo>
                <a:cubicBezTo>
                  <a:pt x="11979" y="1370"/>
                  <a:pt x="11969" y="1375"/>
                  <a:pt x="11957" y="1380"/>
                </a:cubicBezTo>
                <a:cubicBezTo>
                  <a:pt x="11946" y="1385"/>
                  <a:pt x="11935" y="1388"/>
                  <a:pt x="11923" y="1391"/>
                </a:cubicBezTo>
                <a:cubicBezTo>
                  <a:pt x="11911" y="1393"/>
                  <a:pt x="11899" y="1394"/>
                  <a:pt x="11886" y="1394"/>
                </a:cubicBezTo>
                <a:lnTo>
                  <a:pt x="186" y="1394"/>
                </a:lnTo>
                <a:cubicBezTo>
                  <a:pt x="174" y="1394"/>
                  <a:pt x="162" y="1393"/>
                  <a:pt x="150" y="1391"/>
                </a:cubicBezTo>
                <a:cubicBezTo>
                  <a:pt x="138" y="1388"/>
                  <a:pt x="126" y="1385"/>
                  <a:pt x="115" y="1380"/>
                </a:cubicBezTo>
                <a:cubicBezTo>
                  <a:pt x="104" y="1375"/>
                  <a:pt x="93" y="1370"/>
                  <a:pt x="83" y="1363"/>
                </a:cubicBezTo>
                <a:cubicBezTo>
                  <a:pt x="73" y="1356"/>
                  <a:pt x="63" y="1348"/>
                  <a:pt x="55" y="1340"/>
                </a:cubicBezTo>
                <a:cubicBezTo>
                  <a:pt x="46" y="1331"/>
                  <a:pt x="38" y="1322"/>
                  <a:pt x="32" y="1312"/>
                </a:cubicBezTo>
                <a:cubicBezTo>
                  <a:pt x="25" y="1302"/>
                  <a:pt x="19" y="1291"/>
                  <a:pt x="14" y="1280"/>
                </a:cubicBezTo>
                <a:cubicBezTo>
                  <a:pt x="10" y="1268"/>
                  <a:pt x="6" y="1257"/>
                  <a:pt x="4" y="1245"/>
                </a:cubicBezTo>
                <a:cubicBezTo>
                  <a:pt x="1" y="1233"/>
                  <a:pt x="0" y="1221"/>
                  <a:pt x="0" y="1209"/>
                </a:cubicBezTo>
                <a:close/>
              </a:path>
            </a:pathLst>
          </a:custGeom>
          <a:solidFill>
            <a:srgbClr val="FEF2F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AC219BB-6730-4AD3-9E5F-29C5F4B25093}"/>
              </a:ext>
            </a:extLst>
          </p:cNvPr>
          <p:cNvSpPr/>
          <p:nvPr/>
        </p:nvSpPr>
        <p:spPr>
          <a:xfrm>
            <a:off x="837272" y="1855702"/>
            <a:ext cx="457178" cy="457178"/>
          </a:xfrm>
          <a:custGeom>
            <a:avLst/>
            <a:gdLst/>
            <a:ahLst/>
            <a:cxnLst/>
            <a:rect l="0" t="0" r="r" b="b"/>
            <a:pathLst>
              <a:path w="1115" h="1115">
                <a:moveTo>
                  <a:pt x="1115" y="558"/>
                </a:moveTo>
                <a:cubicBezTo>
                  <a:pt x="1115" y="594"/>
                  <a:pt x="1112" y="631"/>
                  <a:pt x="1105" y="666"/>
                </a:cubicBezTo>
                <a:cubicBezTo>
                  <a:pt x="1098" y="702"/>
                  <a:pt x="1087" y="737"/>
                  <a:pt x="1073" y="771"/>
                </a:cubicBezTo>
                <a:cubicBezTo>
                  <a:pt x="1059" y="805"/>
                  <a:pt x="1042" y="837"/>
                  <a:pt x="1022" y="867"/>
                </a:cubicBezTo>
                <a:cubicBezTo>
                  <a:pt x="1001" y="898"/>
                  <a:pt x="978" y="926"/>
                  <a:pt x="952" y="952"/>
                </a:cubicBezTo>
                <a:cubicBezTo>
                  <a:pt x="926" y="978"/>
                  <a:pt x="898" y="1001"/>
                  <a:pt x="868" y="1021"/>
                </a:cubicBezTo>
                <a:cubicBezTo>
                  <a:pt x="837" y="1041"/>
                  <a:pt x="805" y="1058"/>
                  <a:pt x="772" y="1072"/>
                </a:cubicBezTo>
                <a:cubicBezTo>
                  <a:pt x="737" y="1086"/>
                  <a:pt x="702" y="1097"/>
                  <a:pt x="666" y="1104"/>
                </a:cubicBezTo>
                <a:cubicBezTo>
                  <a:pt x="630" y="1111"/>
                  <a:pt x="594" y="1115"/>
                  <a:pt x="557" y="1115"/>
                </a:cubicBezTo>
                <a:cubicBezTo>
                  <a:pt x="521" y="1115"/>
                  <a:pt x="485" y="1111"/>
                  <a:pt x="449" y="1104"/>
                </a:cubicBezTo>
                <a:cubicBezTo>
                  <a:pt x="413" y="1097"/>
                  <a:pt x="378" y="1086"/>
                  <a:pt x="344" y="1072"/>
                </a:cubicBezTo>
                <a:cubicBezTo>
                  <a:pt x="310" y="1058"/>
                  <a:pt x="278" y="1041"/>
                  <a:pt x="248" y="1021"/>
                </a:cubicBezTo>
                <a:cubicBezTo>
                  <a:pt x="217" y="1001"/>
                  <a:pt x="189" y="978"/>
                  <a:pt x="163" y="952"/>
                </a:cubicBezTo>
                <a:cubicBezTo>
                  <a:pt x="138" y="926"/>
                  <a:pt x="114" y="898"/>
                  <a:pt x="94" y="867"/>
                </a:cubicBezTo>
                <a:cubicBezTo>
                  <a:pt x="74" y="837"/>
                  <a:pt x="57" y="805"/>
                  <a:pt x="43" y="771"/>
                </a:cubicBezTo>
                <a:cubicBezTo>
                  <a:pt x="29" y="737"/>
                  <a:pt x="18" y="702"/>
                  <a:pt x="11" y="666"/>
                </a:cubicBezTo>
                <a:cubicBezTo>
                  <a:pt x="4" y="631"/>
                  <a:pt x="0" y="594"/>
                  <a:pt x="0" y="558"/>
                </a:cubicBezTo>
                <a:cubicBezTo>
                  <a:pt x="0" y="521"/>
                  <a:pt x="4" y="485"/>
                  <a:pt x="11" y="449"/>
                </a:cubicBezTo>
                <a:cubicBezTo>
                  <a:pt x="18" y="413"/>
                  <a:pt x="29" y="378"/>
                  <a:pt x="43" y="345"/>
                </a:cubicBezTo>
                <a:cubicBezTo>
                  <a:pt x="57" y="311"/>
                  <a:pt x="74" y="279"/>
                  <a:pt x="94" y="248"/>
                </a:cubicBezTo>
                <a:cubicBezTo>
                  <a:pt x="114" y="218"/>
                  <a:pt x="138" y="190"/>
                  <a:pt x="163" y="163"/>
                </a:cubicBezTo>
                <a:cubicBezTo>
                  <a:pt x="189" y="137"/>
                  <a:pt x="217" y="114"/>
                  <a:pt x="248" y="93"/>
                </a:cubicBezTo>
                <a:cubicBezTo>
                  <a:pt x="278" y="73"/>
                  <a:pt x="310" y="56"/>
                  <a:pt x="344" y="42"/>
                </a:cubicBezTo>
                <a:cubicBezTo>
                  <a:pt x="378" y="28"/>
                  <a:pt x="413" y="17"/>
                  <a:pt x="449" y="10"/>
                </a:cubicBezTo>
                <a:cubicBezTo>
                  <a:pt x="485" y="3"/>
                  <a:pt x="521" y="0"/>
                  <a:pt x="557" y="0"/>
                </a:cubicBezTo>
                <a:cubicBezTo>
                  <a:pt x="594" y="0"/>
                  <a:pt x="630" y="3"/>
                  <a:pt x="666" y="10"/>
                </a:cubicBezTo>
                <a:cubicBezTo>
                  <a:pt x="702" y="17"/>
                  <a:pt x="737" y="28"/>
                  <a:pt x="772" y="42"/>
                </a:cubicBezTo>
                <a:cubicBezTo>
                  <a:pt x="805" y="56"/>
                  <a:pt x="837" y="73"/>
                  <a:pt x="868" y="93"/>
                </a:cubicBezTo>
                <a:cubicBezTo>
                  <a:pt x="898" y="114"/>
                  <a:pt x="926" y="137"/>
                  <a:pt x="952" y="163"/>
                </a:cubicBezTo>
                <a:cubicBezTo>
                  <a:pt x="978" y="190"/>
                  <a:pt x="1001" y="218"/>
                  <a:pt x="1022" y="248"/>
                </a:cubicBezTo>
                <a:cubicBezTo>
                  <a:pt x="1042" y="279"/>
                  <a:pt x="1059" y="311"/>
                  <a:pt x="1073" y="345"/>
                </a:cubicBezTo>
                <a:cubicBezTo>
                  <a:pt x="1087" y="378"/>
                  <a:pt x="1098" y="413"/>
                  <a:pt x="1105" y="449"/>
                </a:cubicBezTo>
                <a:cubicBezTo>
                  <a:pt x="1112" y="485"/>
                  <a:pt x="1115" y="521"/>
                  <a:pt x="1115" y="558"/>
                </a:cubicBezTo>
                <a:close/>
              </a:path>
            </a:pathLst>
          </a:custGeom>
          <a:solidFill>
            <a:srgbClr val="FEE2E2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579B1C-6E89-4128-A9C7-8BC356C33A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1669" y="1970099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DB5B80-0769-4676-A3BF-E8B2E14FD5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7682" y="2578986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7C0E31-D757-4D0E-AC09-5AAFEF19F89E}"/>
              </a:ext>
            </a:extLst>
          </p:cNvPr>
          <p:cNvSpPr txBox="1"/>
          <p:nvPr/>
        </p:nvSpPr>
        <p:spPr>
          <a:xfrm>
            <a:off x="1446570" y="1953699"/>
            <a:ext cx="1026691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 err="1">
                <a:solidFill>
                  <a:srgbClr val="0E2D69"/>
                </a:solidFill>
                <a:latin typeface="HSE Sans"/>
                <a:ea typeface="Arial"/>
              </a:rPr>
              <a:t>Проблема</a:t>
            </a:r>
            <a:endParaRPr lang="en-US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56991-EFF1-44A9-A47F-C1ECED1D51E3}"/>
              </a:ext>
            </a:extLst>
          </p:cNvPr>
          <p:cNvSpPr txBox="1"/>
          <p:nvPr/>
        </p:nvSpPr>
        <p:spPr>
          <a:xfrm>
            <a:off x="1104198" y="2590257"/>
            <a:ext cx="4991802" cy="20685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Сложный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и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долгий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процесс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возврата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товаров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(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среднем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8501A1B-5C4E-49CB-83D1-1BD83650859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7682" y="2952686"/>
            <a:ext cx="170981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183206-0B7D-4B1B-BFCC-B9B883B96396}"/>
              </a:ext>
            </a:extLst>
          </p:cNvPr>
          <p:cNvSpPr txBox="1"/>
          <p:nvPr/>
        </p:nvSpPr>
        <p:spPr>
          <a:xfrm>
            <a:off x="5515387" y="2604486"/>
            <a:ext cx="543418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5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дней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)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0B01E1-3BD8-4B92-B94A-10A08D0018F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7682" y="3371321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72BD98-5B1C-4DD7-9FF0-24EA81FA3486}"/>
              </a:ext>
            </a:extLst>
          </p:cNvPr>
          <p:cNvSpPr txBox="1"/>
          <p:nvPr/>
        </p:nvSpPr>
        <p:spPr>
          <a:xfrm>
            <a:off x="1123059" y="2949816"/>
            <a:ext cx="3846566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Необходимость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личного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посещения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пунктов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выдачи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9A4C00C-94C3-4C6D-9546-97915DD534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37682" y="3789957"/>
            <a:ext cx="170981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64949B-FC00-40EE-B8E3-A2441242D7CA}"/>
              </a:ext>
            </a:extLst>
          </p:cNvPr>
          <p:cNvSpPr txBox="1"/>
          <p:nvPr/>
        </p:nvSpPr>
        <p:spPr>
          <a:xfrm>
            <a:off x="1104198" y="3368452"/>
            <a:ext cx="4104713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Отсутствие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альтернатив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возврату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(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обмен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,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компенсация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)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EE72847-C422-47F5-BD59-76FB91C253E8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37682" y="4209003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E0D3F1-E57B-48A2-8569-53AA0080B66C}"/>
              </a:ext>
            </a:extLst>
          </p:cNvPr>
          <p:cNvSpPr txBox="1"/>
          <p:nvPr/>
        </p:nvSpPr>
        <p:spPr>
          <a:xfrm>
            <a:off x="1123059" y="3787497"/>
            <a:ext cx="3723776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Высокие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издержки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для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продавцов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из-за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возвратов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0B4A715-248F-4309-9337-64A1E8E5798D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89801" y="4856022"/>
            <a:ext cx="151709" cy="1898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377B5A-075B-4416-87B2-411986F4B391}"/>
              </a:ext>
            </a:extLst>
          </p:cNvPr>
          <p:cNvSpPr txBox="1"/>
          <p:nvPr/>
        </p:nvSpPr>
        <p:spPr>
          <a:xfrm>
            <a:off x="1104199" y="4206133"/>
            <a:ext cx="4270143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Недостаточная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аналитика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для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оптимизации</a:t>
            </a:r>
            <a:r>
              <a:rPr lang="en-US" sz="1344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dirty="0" err="1">
                <a:solidFill>
                  <a:srgbClr val="0E2D69"/>
                </a:solidFill>
                <a:latin typeface="HSE Sans"/>
                <a:ea typeface="Arial"/>
              </a:rPr>
              <a:t>ассортимента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02EE15-1FF7-45AA-B171-DBD9439C5356}"/>
              </a:ext>
            </a:extLst>
          </p:cNvPr>
          <p:cNvSpPr txBox="1"/>
          <p:nvPr/>
        </p:nvSpPr>
        <p:spPr>
          <a:xfrm>
            <a:off x="1256318" y="4853563"/>
            <a:ext cx="2409890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b="1" dirty="0" err="1">
                <a:solidFill>
                  <a:srgbClr val="0E2D69"/>
                </a:solidFill>
                <a:latin typeface="HSE Sans"/>
                <a:ea typeface="Arial"/>
              </a:rPr>
              <a:t>Средний</a:t>
            </a:r>
            <a:r>
              <a:rPr lang="en-US" sz="1344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/>
                <a:ea typeface="Arial"/>
              </a:rPr>
              <a:t>процент</a:t>
            </a:r>
            <a:r>
              <a:rPr lang="en-US" sz="1344" b="1" dirty="0">
                <a:solidFill>
                  <a:srgbClr val="0E2D69"/>
                </a:solidFill>
                <a:latin typeface="HSE Sans"/>
                <a:ea typeface="Arial"/>
              </a:rPr>
              <a:t> </a:t>
            </a:r>
            <a:r>
              <a:rPr lang="en-US" sz="1344" b="1" dirty="0" err="1">
                <a:solidFill>
                  <a:srgbClr val="0E2D69"/>
                </a:solidFill>
                <a:latin typeface="HSE Sans"/>
                <a:ea typeface="Arial"/>
              </a:rPr>
              <a:t>возвратов</a:t>
            </a:r>
            <a:r>
              <a:rPr lang="en-US" sz="1344" b="1" dirty="0">
                <a:solidFill>
                  <a:srgbClr val="0E2D69"/>
                </a:solidFill>
                <a:latin typeface="HSE Sans"/>
                <a:ea typeface="Arial"/>
              </a:rPr>
              <a:t>: 4%</a:t>
            </a:r>
            <a:endParaRPr lang="en-US" sz="1344" dirty="0">
              <a:solidFill>
                <a:srgbClr val="0E2D69"/>
              </a:solidFill>
              <a:latin typeface="HSE Sans"/>
            </a:endParaRPr>
          </a:p>
        </p:txBody>
      </p:sp>
      <p:sp>
        <p:nvSpPr>
          <p:cNvPr id="46" name="Полилиния: фигура 45">
            <a:extLst>
              <a:ext uri="{FF2B5EF4-FFF2-40B4-BE49-F238E27FC236}">
                <a16:creationId xmlns:a16="http://schemas.microsoft.com/office/drawing/2014/main" id="{9B555E7B-E6FB-4646-8FE9-13775849B73E}"/>
              </a:ext>
            </a:extLst>
          </p:cNvPr>
          <p:cNvSpPr/>
          <p:nvPr/>
        </p:nvSpPr>
        <p:spPr>
          <a:xfrm>
            <a:off x="685152" y="6157686"/>
            <a:ext cx="4568911" cy="76675"/>
          </a:xfrm>
          <a:custGeom>
            <a:avLst/>
            <a:gdLst/>
            <a:ahLst/>
            <a:cxnLst/>
            <a:rect l="0" t="0" r="r" b="b"/>
            <a:pathLst>
              <a:path w="11143" h="187">
                <a:moveTo>
                  <a:pt x="0" y="93"/>
                </a:moveTo>
                <a:cubicBezTo>
                  <a:pt x="0" y="80"/>
                  <a:pt x="2" y="69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9" y="2"/>
                  <a:pt x="80" y="0"/>
                  <a:pt x="93" y="0"/>
                </a:cubicBezTo>
                <a:lnTo>
                  <a:pt x="11143" y="0"/>
                </a:lnTo>
                <a:lnTo>
                  <a:pt x="11143" y="187"/>
                </a:lnTo>
                <a:lnTo>
                  <a:pt x="93" y="187"/>
                </a:lnTo>
                <a:cubicBezTo>
                  <a:pt x="80" y="187"/>
                  <a:pt x="69" y="184"/>
                  <a:pt x="57" y="180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8"/>
                </a:cubicBezTo>
                <a:cubicBezTo>
                  <a:pt x="2" y="117"/>
                  <a:pt x="0" y="105"/>
                  <a:pt x="0" y="93"/>
                </a:cubicBez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90918C7C-C867-4B78-8650-ABAA300FD803}"/>
              </a:ext>
            </a:extLst>
          </p:cNvPr>
          <p:cNvSpPr/>
          <p:nvPr/>
        </p:nvSpPr>
        <p:spPr>
          <a:xfrm>
            <a:off x="6929016" y="6157686"/>
            <a:ext cx="4568911" cy="76675"/>
          </a:xfrm>
          <a:custGeom>
            <a:avLst/>
            <a:gdLst/>
            <a:ahLst/>
            <a:cxnLst/>
            <a:rect l="0" t="0" r="r" b="b"/>
            <a:pathLst>
              <a:path w="11143" h="187">
                <a:moveTo>
                  <a:pt x="0" y="187"/>
                </a:moveTo>
                <a:lnTo>
                  <a:pt x="0" y="0"/>
                </a:lnTo>
                <a:lnTo>
                  <a:pt x="11050" y="0"/>
                </a:lnTo>
                <a:cubicBezTo>
                  <a:pt x="11062" y="0"/>
                  <a:pt x="11074" y="2"/>
                  <a:pt x="11086" y="7"/>
                </a:cubicBezTo>
                <a:cubicBezTo>
                  <a:pt x="11097" y="12"/>
                  <a:pt x="11107" y="18"/>
                  <a:pt x="11116" y="27"/>
                </a:cubicBezTo>
                <a:cubicBezTo>
                  <a:pt x="11124" y="36"/>
                  <a:pt x="11131" y="46"/>
                  <a:pt x="11136" y="57"/>
                </a:cubicBezTo>
                <a:cubicBezTo>
                  <a:pt x="11141" y="69"/>
                  <a:pt x="11143" y="80"/>
                  <a:pt x="11143" y="93"/>
                </a:cubicBezTo>
                <a:cubicBezTo>
                  <a:pt x="11143" y="105"/>
                  <a:pt x="11141" y="117"/>
                  <a:pt x="11136" y="128"/>
                </a:cubicBezTo>
                <a:cubicBezTo>
                  <a:pt x="11131" y="141"/>
                  <a:pt x="11124" y="151"/>
                  <a:pt x="11116" y="159"/>
                </a:cubicBezTo>
                <a:cubicBezTo>
                  <a:pt x="11107" y="168"/>
                  <a:pt x="11097" y="175"/>
                  <a:pt x="11086" y="180"/>
                </a:cubicBezTo>
                <a:cubicBezTo>
                  <a:pt x="11074" y="184"/>
                  <a:pt x="11062" y="187"/>
                  <a:pt x="11050" y="187"/>
                </a:cubicBezTo>
                <a:lnTo>
                  <a:pt x="0" y="187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/>
            </a:endParaRPr>
          </a:p>
        </p:txBody>
      </p:sp>
      <p:sp>
        <p:nvSpPr>
          <p:cNvPr id="55" name="Заголовок 2">
            <a:extLst>
              <a:ext uri="{FF2B5EF4-FFF2-40B4-BE49-F238E27FC236}">
                <a16:creationId xmlns:a16="http://schemas.microsoft.com/office/drawing/2014/main" id="{58B0A9E9-98A2-4D52-B0DF-1D8145AB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304440"/>
            <a:ext cx="5245560" cy="415925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0D5708-D74F-E43D-F019-0C71D10A82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3153" y="1800033"/>
            <a:ext cx="3224469" cy="355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E1D84-8EBC-3DEA-DFCD-398303269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D05B083-B4E9-9049-FF32-DB2885CC2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718C92-75B8-624A-063E-009D8FD97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A4AD2F6-B4BD-6458-EEC1-BD99ECF530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Приложение </a:t>
            </a:r>
            <a:r>
              <a:rPr lang="ru-RU" sz="1000" dirty="0">
                <a:solidFill>
                  <a:schemeClr val="dk1"/>
                </a:solidFill>
                <a:latin typeface="HSE Sans" panose="02000000000000000000" pitchFamily="50" charset="-52"/>
              </a:rPr>
              <a:t>3</a:t>
            </a:r>
            <a:r>
              <a:rPr lang="en-US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. MVP</a:t>
            </a:r>
            <a:r>
              <a:rPr lang="ru-RU" sz="1000" b="0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 Сценарий прототипа и ссылка на прототип</a:t>
            </a:r>
            <a:endParaRPr lang="en-RU" sz="1000" b="0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109" name="Полилиния: фигура 108">
            <a:extLst>
              <a:ext uri="{FF2B5EF4-FFF2-40B4-BE49-F238E27FC236}">
                <a16:creationId xmlns:a16="http://schemas.microsoft.com/office/drawing/2014/main" id="{1ABC08CE-A0F5-30C8-4EEC-7ED9602E0B4C}"/>
              </a:ext>
            </a:extLst>
          </p:cNvPr>
          <p:cNvSpPr/>
          <p:nvPr/>
        </p:nvSpPr>
        <p:spPr>
          <a:xfrm>
            <a:off x="6243864" y="4844189"/>
            <a:ext cx="5349599" cy="1447389"/>
          </a:xfrm>
          <a:custGeom>
            <a:avLst/>
            <a:gdLst/>
            <a:ahLst/>
            <a:cxnLst/>
            <a:rect l="0" t="0" r="r" b="b"/>
            <a:pathLst>
              <a:path w="13047" h="3530">
                <a:moveTo>
                  <a:pt x="0" y="3344"/>
                </a:moveTo>
                <a:lnTo>
                  <a:pt x="0" y="186"/>
                </a:lnTo>
                <a:cubicBezTo>
                  <a:pt x="0" y="174"/>
                  <a:pt x="1" y="162"/>
                  <a:pt x="3" y="150"/>
                </a:cubicBezTo>
                <a:cubicBezTo>
                  <a:pt x="4" y="138"/>
                  <a:pt x="7" y="126"/>
                  <a:pt x="10" y="115"/>
                </a:cubicBezTo>
                <a:cubicBezTo>
                  <a:pt x="14" y="104"/>
                  <a:pt x="18" y="93"/>
                  <a:pt x="23" y="83"/>
                </a:cubicBezTo>
                <a:cubicBezTo>
                  <a:pt x="28" y="73"/>
                  <a:pt x="34" y="63"/>
                  <a:pt x="41" y="55"/>
                </a:cubicBezTo>
                <a:cubicBezTo>
                  <a:pt x="47" y="46"/>
                  <a:pt x="54" y="38"/>
                  <a:pt x="62" y="32"/>
                </a:cubicBezTo>
                <a:cubicBezTo>
                  <a:pt x="69" y="25"/>
                  <a:pt x="77" y="19"/>
                  <a:pt x="86" y="14"/>
                </a:cubicBezTo>
                <a:cubicBezTo>
                  <a:pt x="94" y="10"/>
                  <a:pt x="103" y="6"/>
                  <a:pt x="112" y="4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4"/>
                </a:cubicBezTo>
                <a:cubicBezTo>
                  <a:pt x="12909" y="6"/>
                  <a:pt x="12921" y="10"/>
                  <a:pt x="12932" y="14"/>
                </a:cubicBezTo>
                <a:cubicBezTo>
                  <a:pt x="12943" y="19"/>
                  <a:pt x="12954" y="25"/>
                  <a:pt x="12964" y="32"/>
                </a:cubicBezTo>
                <a:cubicBezTo>
                  <a:pt x="12974" y="38"/>
                  <a:pt x="12984" y="46"/>
                  <a:pt x="12992" y="55"/>
                </a:cubicBezTo>
                <a:cubicBezTo>
                  <a:pt x="13001" y="63"/>
                  <a:pt x="13008" y="73"/>
                  <a:pt x="13015" y="83"/>
                </a:cubicBezTo>
                <a:cubicBezTo>
                  <a:pt x="13022" y="93"/>
                  <a:pt x="13028" y="104"/>
                  <a:pt x="13032" y="115"/>
                </a:cubicBezTo>
                <a:cubicBezTo>
                  <a:pt x="13037" y="126"/>
                  <a:pt x="13041" y="138"/>
                  <a:pt x="13043" y="150"/>
                </a:cubicBezTo>
                <a:cubicBezTo>
                  <a:pt x="13045" y="162"/>
                  <a:pt x="13047" y="174"/>
                  <a:pt x="13047" y="186"/>
                </a:cubicBezTo>
                <a:lnTo>
                  <a:pt x="13047" y="3344"/>
                </a:lnTo>
                <a:cubicBezTo>
                  <a:pt x="13047" y="3356"/>
                  <a:pt x="13045" y="3368"/>
                  <a:pt x="13043" y="3380"/>
                </a:cubicBezTo>
                <a:cubicBezTo>
                  <a:pt x="13041" y="3392"/>
                  <a:pt x="13037" y="3404"/>
                  <a:pt x="13032" y="3415"/>
                </a:cubicBezTo>
                <a:cubicBezTo>
                  <a:pt x="13028" y="3426"/>
                  <a:pt x="13022" y="3437"/>
                  <a:pt x="13015" y="3447"/>
                </a:cubicBezTo>
                <a:cubicBezTo>
                  <a:pt x="13008" y="3457"/>
                  <a:pt x="13001" y="3467"/>
                  <a:pt x="12992" y="3475"/>
                </a:cubicBezTo>
                <a:cubicBezTo>
                  <a:pt x="12984" y="3484"/>
                  <a:pt x="12974" y="3492"/>
                  <a:pt x="12964" y="3498"/>
                </a:cubicBezTo>
                <a:cubicBezTo>
                  <a:pt x="12954" y="3505"/>
                  <a:pt x="12943" y="3511"/>
                  <a:pt x="12932" y="3516"/>
                </a:cubicBezTo>
                <a:cubicBezTo>
                  <a:pt x="12921" y="3520"/>
                  <a:pt x="12909" y="3524"/>
                  <a:pt x="12897" y="3526"/>
                </a:cubicBezTo>
                <a:cubicBezTo>
                  <a:pt x="12885" y="3528"/>
                  <a:pt x="12873" y="3530"/>
                  <a:pt x="12861" y="3530"/>
                </a:cubicBezTo>
                <a:lnTo>
                  <a:pt x="139" y="3530"/>
                </a:lnTo>
                <a:cubicBezTo>
                  <a:pt x="130" y="3530"/>
                  <a:pt x="121" y="3528"/>
                  <a:pt x="112" y="3526"/>
                </a:cubicBezTo>
                <a:cubicBezTo>
                  <a:pt x="103" y="3524"/>
                  <a:pt x="94" y="3520"/>
                  <a:pt x="86" y="3516"/>
                </a:cubicBezTo>
                <a:cubicBezTo>
                  <a:pt x="77" y="3511"/>
                  <a:pt x="69" y="3505"/>
                  <a:pt x="62" y="3498"/>
                </a:cubicBezTo>
                <a:cubicBezTo>
                  <a:pt x="54" y="3492"/>
                  <a:pt x="47" y="3484"/>
                  <a:pt x="41" y="3475"/>
                </a:cubicBezTo>
                <a:cubicBezTo>
                  <a:pt x="34" y="3467"/>
                  <a:pt x="28" y="3457"/>
                  <a:pt x="23" y="3447"/>
                </a:cubicBezTo>
                <a:cubicBezTo>
                  <a:pt x="18" y="3437"/>
                  <a:pt x="14" y="3426"/>
                  <a:pt x="10" y="3415"/>
                </a:cubicBezTo>
                <a:cubicBezTo>
                  <a:pt x="7" y="3404"/>
                  <a:pt x="4" y="3392"/>
                  <a:pt x="3" y="3380"/>
                </a:cubicBezTo>
                <a:cubicBezTo>
                  <a:pt x="1" y="3368"/>
                  <a:pt x="0" y="3356"/>
                  <a:pt x="0" y="3344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10" name="Полилиния: фигура 109">
            <a:extLst>
              <a:ext uri="{FF2B5EF4-FFF2-40B4-BE49-F238E27FC236}">
                <a16:creationId xmlns:a16="http://schemas.microsoft.com/office/drawing/2014/main" id="{95C3FBA0-16A8-D8CB-80F8-16406121F44E}"/>
              </a:ext>
            </a:extLst>
          </p:cNvPr>
          <p:cNvSpPr/>
          <p:nvPr/>
        </p:nvSpPr>
        <p:spPr>
          <a:xfrm>
            <a:off x="6243864" y="5041735"/>
            <a:ext cx="5349599" cy="1408847"/>
          </a:xfrm>
          <a:custGeom>
            <a:avLst/>
            <a:gdLst/>
            <a:ahLst/>
            <a:cxnLst/>
            <a:rect l="0" t="0" r="r" b="b"/>
            <a:pathLst>
              <a:path w="13047" h="3436">
                <a:moveTo>
                  <a:pt x="0" y="3251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6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12861" y="0"/>
                </a:lnTo>
                <a:cubicBezTo>
                  <a:pt x="12873" y="0"/>
                  <a:pt x="12885" y="1"/>
                  <a:pt x="12897" y="3"/>
                </a:cubicBezTo>
                <a:cubicBezTo>
                  <a:pt x="12909" y="6"/>
                  <a:pt x="12921" y="9"/>
                  <a:pt x="12932" y="14"/>
                </a:cubicBezTo>
                <a:cubicBezTo>
                  <a:pt x="12943" y="19"/>
                  <a:pt x="12954" y="24"/>
                  <a:pt x="12964" y="31"/>
                </a:cubicBezTo>
                <a:cubicBezTo>
                  <a:pt x="12974" y="38"/>
                  <a:pt x="12984" y="46"/>
                  <a:pt x="12992" y="54"/>
                </a:cubicBezTo>
                <a:cubicBezTo>
                  <a:pt x="13001" y="63"/>
                  <a:pt x="13008" y="72"/>
                  <a:pt x="13015" y="82"/>
                </a:cubicBezTo>
                <a:cubicBezTo>
                  <a:pt x="13022" y="92"/>
                  <a:pt x="13028" y="103"/>
                  <a:pt x="13032" y="114"/>
                </a:cubicBezTo>
                <a:cubicBezTo>
                  <a:pt x="13037" y="126"/>
                  <a:pt x="13041" y="137"/>
                  <a:pt x="13043" y="149"/>
                </a:cubicBezTo>
                <a:cubicBezTo>
                  <a:pt x="13045" y="161"/>
                  <a:pt x="13047" y="173"/>
                  <a:pt x="13047" y="185"/>
                </a:cubicBezTo>
                <a:lnTo>
                  <a:pt x="13047" y="3251"/>
                </a:lnTo>
                <a:cubicBezTo>
                  <a:pt x="13047" y="3263"/>
                  <a:pt x="13045" y="3275"/>
                  <a:pt x="13043" y="3287"/>
                </a:cubicBezTo>
                <a:cubicBezTo>
                  <a:pt x="13041" y="3299"/>
                  <a:pt x="13037" y="3310"/>
                  <a:pt x="13032" y="3322"/>
                </a:cubicBezTo>
                <a:cubicBezTo>
                  <a:pt x="13028" y="3333"/>
                  <a:pt x="13022" y="3344"/>
                  <a:pt x="13015" y="3354"/>
                </a:cubicBezTo>
                <a:cubicBezTo>
                  <a:pt x="13008" y="3364"/>
                  <a:pt x="13001" y="3373"/>
                  <a:pt x="12992" y="3382"/>
                </a:cubicBezTo>
                <a:cubicBezTo>
                  <a:pt x="12984" y="3391"/>
                  <a:pt x="12974" y="3398"/>
                  <a:pt x="12964" y="3405"/>
                </a:cubicBezTo>
                <a:cubicBezTo>
                  <a:pt x="12954" y="3412"/>
                  <a:pt x="12943" y="3418"/>
                  <a:pt x="12932" y="3422"/>
                </a:cubicBezTo>
                <a:cubicBezTo>
                  <a:pt x="12921" y="3427"/>
                  <a:pt x="12909" y="3430"/>
                  <a:pt x="12897" y="3433"/>
                </a:cubicBezTo>
                <a:cubicBezTo>
                  <a:pt x="12885" y="3435"/>
                  <a:pt x="12873" y="3436"/>
                  <a:pt x="12861" y="3436"/>
                </a:cubicBezTo>
                <a:lnTo>
                  <a:pt x="139" y="3436"/>
                </a:lnTo>
                <a:cubicBezTo>
                  <a:pt x="130" y="3436"/>
                  <a:pt x="121" y="3435"/>
                  <a:pt x="112" y="3433"/>
                </a:cubicBezTo>
                <a:cubicBezTo>
                  <a:pt x="103" y="3430"/>
                  <a:pt x="94" y="3427"/>
                  <a:pt x="86" y="3422"/>
                </a:cubicBezTo>
                <a:cubicBezTo>
                  <a:pt x="77" y="3418"/>
                  <a:pt x="69" y="3412"/>
                  <a:pt x="62" y="3405"/>
                </a:cubicBezTo>
                <a:cubicBezTo>
                  <a:pt x="54" y="3398"/>
                  <a:pt x="47" y="3391"/>
                  <a:pt x="41" y="3382"/>
                </a:cubicBezTo>
                <a:cubicBezTo>
                  <a:pt x="34" y="3373"/>
                  <a:pt x="28" y="3364"/>
                  <a:pt x="23" y="3354"/>
                </a:cubicBezTo>
                <a:cubicBezTo>
                  <a:pt x="18" y="3344"/>
                  <a:pt x="14" y="3333"/>
                  <a:pt x="10" y="3322"/>
                </a:cubicBezTo>
                <a:cubicBezTo>
                  <a:pt x="7" y="3310"/>
                  <a:pt x="4" y="3299"/>
                  <a:pt x="3" y="3287"/>
                </a:cubicBezTo>
                <a:cubicBezTo>
                  <a:pt x="1" y="3275"/>
                  <a:pt x="0" y="3263"/>
                  <a:pt x="0" y="3251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B481F8B1-2E97-5AF3-5C43-DFCAEA97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60" y="1387377"/>
            <a:ext cx="10714320" cy="77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ru-RU" sz="2400" b="1" u="none" strike="noStrike" dirty="0">
                <a:solidFill>
                  <a:schemeClr val="dk1"/>
                </a:solidFill>
                <a:uFillTx/>
                <a:latin typeface="HSE Sans" panose="02000000000000000000" pitchFamily="50" charset="-52"/>
              </a:rPr>
              <a:t>Приложение 3. Финансовая модель и юнит-экономика</a:t>
            </a:r>
            <a:endParaRPr lang="en-RU" sz="2400" b="1" u="none" strike="noStrike" dirty="0">
              <a:solidFill>
                <a:schemeClr val="dk1"/>
              </a:solidFill>
              <a:uFillTx/>
              <a:latin typeface="HSE Sans" panose="020000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6F0AB-B176-EB63-B595-D9DB6738E1F1}"/>
              </a:ext>
            </a:extLst>
          </p:cNvPr>
          <p:cNvSpPr txBox="1"/>
          <p:nvPr/>
        </p:nvSpPr>
        <p:spPr>
          <a:xfrm>
            <a:off x="495257" y="2313999"/>
            <a:ext cx="10704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 dirty="0">
                <a:effectLst/>
                <a:latin typeface="HSE Sans" panose="02000000000000000000" pitchFamily="50" charset="-52"/>
              </a:rPr>
              <a:t>Ссылка на финансовую модель: </a:t>
            </a:r>
            <a:r>
              <a:rPr lang="en-US" dirty="0">
                <a:latin typeface="HSE Sans" panose="02000000000000000000" pitchFamily="50" charset="-5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https://docs.google.com/spreadsheets/d/11RshMBbILdbmjj2AotWEsMsEtZ0xPtKE/edit?gid=659734157#gid=659734157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A3342-0039-C7EB-594E-8D5510605933}"/>
              </a:ext>
            </a:extLst>
          </p:cNvPr>
          <p:cNvSpPr txBox="1"/>
          <p:nvPr/>
        </p:nvSpPr>
        <p:spPr>
          <a:xfrm>
            <a:off x="534535" y="3343093"/>
            <a:ext cx="10704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u="none" strike="noStrike" dirty="0">
                <a:effectLst/>
                <a:latin typeface="HSE Sans" panose="02000000000000000000" pitchFamily="50" charset="-52"/>
              </a:rPr>
              <a:t>Ссылка на юнит-экономику: </a:t>
            </a:r>
            <a:r>
              <a:rPr lang="en-US" dirty="0">
                <a:latin typeface="HSE Sans" panose="02000000000000000000" pitchFamily="50" charset="-5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https://docs.google.com/spreadsheets/d/12EtNUA8nMpgucroGq7BdLJwuYw3pxieJ/edit?usp=drivesdk&amp;ouid=116365644138639189720&amp;rtpof=true&amp;sd=true</a:t>
            </a:r>
            <a:endParaRPr lang="ru-RU" dirty="0"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4690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32BC5-E3E2-001D-FA23-357E38940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9B74BCB6-D824-47D0-A97E-AB07ABA1285D}"/>
              </a:ext>
            </a:extLst>
          </p:cNvPr>
          <p:cNvSpPr/>
          <p:nvPr/>
        </p:nvSpPr>
        <p:spPr>
          <a:xfrm>
            <a:off x="6535825" y="1946630"/>
            <a:ext cx="1904928" cy="1093930"/>
          </a:xfrm>
          <a:prstGeom prst="rect">
            <a:avLst/>
          </a:prstGeom>
          <a:noFill/>
          <a:ln>
            <a:solidFill>
              <a:srgbClr val="0E2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FD535D-A3FF-8966-DE38-B9ABAAAFF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993133E-8111-B596-D802-905B74A003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sz="900" dirty="0">
                <a:latin typeface="HSE Sans" panose="02000000000000000000" pitchFamily="50" charset="-52"/>
              </a:rPr>
            </a:br>
            <a:r>
              <a:rPr lang="ru-RU" sz="900" dirty="0">
                <a:latin typeface="HSE Sans" panose="02000000000000000000" pitchFamily="50" charset="-52"/>
              </a:rPr>
              <a:t>площадке </a:t>
            </a:r>
            <a:r>
              <a:rPr lang="en" sz="900" dirty="0">
                <a:latin typeface="HSE Sans" panose="02000000000000000000" pitchFamily="50" charset="-52"/>
              </a:rPr>
              <a:t>Ozon </a:t>
            </a:r>
            <a:r>
              <a:rPr lang="ru-RU" sz="900" dirty="0">
                <a:latin typeface="HSE Sans" panose="02000000000000000000" pitchFamily="50" charset="-52"/>
              </a:rPr>
              <a:t>с целью роста </a:t>
            </a:r>
            <a:r>
              <a:rPr lang="en" sz="900" dirty="0">
                <a:latin typeface="HSE Sans" panose="02000000000000000000" pitchFamily="50" charset="-52"/>
              </a:rPr>
              <a:t>GMV</a:t>
            </a:r>
            <a:endParaRPr lang="ru-RU" sz="900" dirty="0">
              <a:latin typeface="HSE Sans" panose="02000000000000000000" pitchFamily="50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C0DFF63-520A-D897-1B70-A952849EA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Обзор компании</a:t>
            </a:r>
          </a:p>
        </p:txBody>
      </p:sp>
      <p:sp>
        <p:nvSpPr>
          <p:cNvPr id="59" name="Полилиния: фигура 58">
            <a:extLst>
              <a:ext uri="{FF2B5EF4-FFF2-40B4-BE49-F238E27FC236}">
                <a16:creationId xmlns:a16="http://schemas.microsoft.com/office/drawing/2014/main" id="{EDA50996-BB5F-40E5-A6A9-A5CC390516B4}"/>
              </a:ext>
            </a:extLst>
          </p:cNvPr>
          <p:cNvSpPr/>
          <p:nvPr/>
        </p:nvSpPr>
        <p:spPr>
          <a:xfrm>
            <a:off x="608888" y="1030590"/>
            <a:ext cx="761827" cy="38132"/>
          </a:xfrm>
          <a:custGeom>
            <a:avLst/>
            <a:gdLst/>
            <a:ahLst/>
            <a:cxnLst/>
            <a:rect l="0" t="0" r="r" b="b"/>
            <a:pathLst>
              <a:path w="1858" h="93">
                <a:moveTo>
                  <a:pt x="0" y="0"/>
                </a:moveTo>
                <a:lnTo>
                  <a:pt x="1858" y="0"/>
                </a:lnTo>
                <a:lnTo>
                  <a:pt x="1858" y="93"/>
                </a:lnTo>
                <a:lnTo>
                  <a:pt x="0" y="93"/>
                </a:lnTo>
                <a:lnTo>
                  <a:pt x="0" y="0"/>
                </a:ln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72BF707-AA7D-46C9-A021-07B87019F85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298" y="1325808"/>
            <a:ext cx="256676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Полилиния: фигура 61">
            <a:extLst>
              <a:ext uri="{FF2B5EF4-FFF2-40B4-BE49-F238E27FC236}">
                <a16:creationId xmlns:a16="http://schemas.microsoft.com/office/drawing/2014/main" id="{13E3B15E-8F93-4A38-B8F7-1A6726064698}"/>
              </a:ext>
            </a:extLst>
          </p:cNvPr>
          <p:cNvSpPr/>
          <p:nvPr/>
        </p:nvSpPr>
        <p:spPr>
          <a:xfrm>
            <a:off x="628159" y="1753874"/>
            <a:ext cx="2570038" cy="913946"/>
          </a:xfrm>
          <a:custGeom>
            <a:avLst/>
            <a:gdLst/>
            <a:ahLst/>
            <a:cxnLst/>
            <a:rect l="0" t="0" r="r" b="b"/>
            <a:pathLst>
              <a:path w="6268" h="2229">
                <a:moveTo>
                  <a:pt x="0" y="2043"/>
                </a:moveTo>
                <a:lnTo>
                  <a:pt x="0" y="185"/>
                </a:lnTo>
                <a:cubicBezTo>
                  <a:pt x="0" y="173"/>
                  <a:pt x="0" y="161"/>
                  <a:pt x="2" y="149"/>
                </a:cubicBezTo>
                <a:cubicBezTo>
                  <a:pt x="4" y="137"/>
                  <a:pt x="7" y="126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0" y="54"/>
                </a:cubicBezTo>
                <a:cubicBezTo>
                  <a:pt x="47" y="45"/>
                  <a:pt x="54" y="38"/>
                  <a:pt x="61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82" y="0"/>
                </a:lnTo>
                <a:cubicBezTo>
                  <a:pt x="6095" y="0"/>
                  <a:pt x="6107" y="1"/>
                  <a:pt x="6119" y="3"/>
                </a:cubicBezTo>
                <a:cubicBezTo>
                  <a:pt x="6131" y="6"/>
                  <a:pt x="6142" y="9"/>
                  <a:pt x="6153" y="14"/>
                </a:cubicBezTo>
                <a:cubicBezTo>
                  <a:pt x="6165" y="19"/>
                  <a:pt x="6175" y="24"/>
                  <a:pt x="6186" y="31"/>
                </a:cubicBezTo>
                <a:cubicBezTo>
                  <a:pt x="6196" y="38"/>
                  <a:pt x="6205" y="45"/>
                  <a:pt x="6214" y="54"/>
                </a:cubicBezTo>
                <a:cubicBezTo>
                  <a:pt x="6222" y="63"/>
                  <a:pt x="6230" y="72"/>
                  <a:pt x="6237" y="82"/>
                </a:cubicBezTo>
                <a:cubicBezTo>
                  <a:pt x="6244" y="92"/>
                  <a:pt x="6249" y="103"/>
                  <a:pt x="6254" y="114"/>
                </a:cubicBezTo>
                <a:cubicBezTo>
                  <a:pt x="6259" y="126"/>
                  <a:pt x="6262" y="137"/>
                  <a:pt x="6265" y="149"/>
                </a:cubicBezTo>
                <a:cubicBezTo>
                  <a:pt x="6267" y="161"/>
                  <a:pt x="6268" y="173"/>
                  <a:pt x="6268" y="185"/>
                </a:cubicBezTo>
                <a:lnTo>
                  <a:pt x="6268" y="2043"/>
                </a:lnTo>
                <a:cubicBezTo>
                  <a:pt x="6268" y="2056"/>
                  <a:pt x="6267" y="2068"/>
                  <a:pt x="6265" y="2080"/>
                </a:cubicBezTo>
                <a:cubicBezTo>
                  <a:pt x="6262" y="2092"/>
                  <a:pt x="6259" y="2103"/>
                  <a:pt x="6254" y="2115"/>
                </a:cubicBezTo>
                <a:cubicBezTo>
                  <a:pt x="6249" y="2126"/>
                  <a:pt x="6244" y="2136"/>
                  <a:pt x="6237" y="2147"/>
                </a:cubicBezTo>
                <a:cubicBezTo>
                  <a:pt x="6230" y="2157"/>
                  <a:pt x="6222" y="2166"/>
                  <a:pt x="6214" y="2175"/>
                </a:cubicBezTo>
                <a:cubicBezTo>
                  <a:pt x="6205" y="2183"/>
                  <a:pt x="6196" y="2191"/>
                  <a:pt x="6186" y="2198"/>
                </a:cubicBezTo>
                <a:cubicBezTo>
                  <a:pt x="6175" y="2205"/>
                  <a:pt x="6165" y="2210"/>
                  <a:pt x="6153" y="2215"/>
                </a:cubicBezTo>
                <a:cubicBezTo>
                  <a:pt x="6142" y="2220"/>
                  <a:pt x="6131" y="2223"/>
                  <a:pt x="6119" y="2226"/>
                </a:cubicBezTo>
                <a:cubicBezTo>
                  <a:pt x="6107" y="2228"/>
                  <a:pt x="6095" y="2229"/>
                  <a:pt x="6082" y="2229"/>
                </a:cubicBezTo>
                <a:lnTo>
                  <a:pt x="139" y="2229"/>
                </a:lnTo>
                <a:cubicBezTo>
                  <a:pt x="130" y="2229"/>
                  <a:pt x="121" y="2228"/>
                  <a:pt x="112" y="2226"/>
                </a:cubicBezTo>
                <a:cubicBezTo>
                  <a:pt x="103" y="2223"/>
                  <a:pt x="94" y="2220"/>
                  <a:pt x="86" y="2215"/>
                </a:cubicBezTo>
                <a:cubicBezTo>
                  <a:pt x="77" y="2210"/>
                  <a:pt x="69" y="2205"/>
                  <a:pt x="61" y="2198"/>
                </a:cubicBezTo>
                <a:cubicBezTo>
                  <a:pt x="54" y="2191"/>
                  <a:pt x="47" y="2183"/>
                  <a:pt x="40" y="2175"/>
                </a:cubicBezTo>
                <a:cubicBezTo>
                  <a:pt x="34" y="2166"/>
                  <a:pt x="28" y="2157"/>
                  <a:pt x="23" y="2147"/>
                </a:cubicBezTo>
                <a:cubicBezTo>
                  <a:pt x="18" y="2136"/>
                  <a:pt x="14" y="2126"/>
                  <a:pt x="10" y="2115"/>
                </a:cubicBezTo>
                <a:cubicBezTo>
                  <a:pt x="7" y="2103"/>
                  <a:pt x="4" y="2092"/>
                  <a:pt x="2" y="2080"/>
                </a:cubicBezTo>
                <a:cubicBezTo>
                  <a:pt x="0" y="2068"/>
                  <a:pt x="0" y="2056"/>
                  <a:pt x="0" y="204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3" name="Полилиния: фигура 62">
            <a:extLst>
              <a:ext uri="{FF2B5EF4-FFF2-40B4-BE49-F238E27FC236}">
                <a16:creationId xmlns:a16="http://schemas.microsoft.com/office/drawing/2014/main" id="{41D46FDD-9910-4B69-A4FA-8701674CD260}"/>
              </a:ext>
            </a:extLst>
          </p:cNvPr>
          <p:cNvSpPr/>
          <p:nvPr/>
        </p:nvSpPr>
        <p:spPr>
          <a:xfrm>
            <a:off x="608888" y="1753874"/>
            <a:ext cx="76675" cy="913946"/>
          </a:xfrm>
          <a:custGeom>
            <a:avLst/>
            <a:gdLst/>
            <a:ahLst/>
            <a:cxnLst/>
            <a:rect l="0" t="0" r="r" b="b"/>
            <a:pathLst>
              <a:path w="187" h="2229">
                <a:moveTo>
                  <a:pt x="0" y="0"/>
                </a:moveTo>
                <a:lnTo>
                  <a:pt x="187" y="0"/>
                </a:lnTo>
                <a:lnTo>
                  <a:pt x="187" y="2229"/>
                </a:lnTo>
                <a:lnTo>
                  <a:pt x="0" y="2229"/>
                </a:lnTo>
                <a:lnTo>
                  <a:pt x="0" y="0"/>
                </a:lnTo>
                <a:close/>
              </a:path>
            </a:pathLst>
          </a:custGeom>
          <a:solidFill>
            <a:srgbClr val="0E2D6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B3D841-D60C-44F4-B50C-54E98287639E}"/>
              </a:ext>
            </a:extLst>
          </p:cNvPr>
          <p:cNvSpPr txBox="1"/>
          <p:nvPr/>
        </p:nvSpPr>
        <p:spPr>
          <a:xfrm>
            <a:off x="980371" y="1318838"/>
            <a:ext cx="155741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Ozon </a:t>
            </a:r>
            <a:r>
              <a:rPr lang="en-US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</a:t>
            </a:r>
            <a:r>
              <a:rPr lang="en-US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цифрах</a:t>
            </a:r>
            <a:endParaRPr lang="en-US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B01634-9CF1-4B5E-A2CB-6EF3CB74A616}"/>
              </a:ext>
            </a:extLst>
          </p:cNvPr>
          <p:cNvSpPr txBox="1"/>
          <p:nvPr/>
        </p:nvSpPr>
        <p:spPr>
          <a:xfrm>
            <a:off x="799550" y="1900663"/>
            <a:ext cx="625171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  <a:ea typeface="Arial"/>
              </a:rPr>
              <a:t>35+</a:t>
            </a:r>
            <a:endParaRPr lang="en-US" sz="2699" dirty="0">
              <a:solidFill>
                <a:srgbClr val="102D69"/>
              </a:solidFill>
              <a:latin typeface="HSE Sans" panose="02000000000000000000" pitchFamily="50" charset="-52"/>
            </a:endParaRPr>
          </a:p>
        </p:txBody>
      </p:sp>
      <p:sp>
        <p:nvSpPr>
          <p:cNvPr id="66" name="Полилиния: фигура 65">
            <a:extLst>
              <a:ext uri="{FF2B5EF4-FFF2-40B4-BE49-F238E27FC236}">
                <a16:creationId xmlns:a16="http://schemas.microsoft.com/office/drawing/2014/main" id="{9F131B04-6BE7-4F5A-8034-5E3D2B226DDF}"/>
              </a:ext>
            </a:extLst>
          </p:cNvPr>
          <p:cNvSpPr/>
          <p:nvPr/>
        </p:nvSpPr>
        <p:spPr>
          <a:xfrm>
            <a:off x="3369177" y="1753874"/>
            <a:ext cx="2570038" cy="913946"/>
          </a:xfrm>
          <a:custGeom>
            <a:avLst/>
            <a:gdLst/>
            <a:ahLst/>
            <a:cxnLst/>
            <a:rect l="0" t="0" r="r" b="b"/>
            <a:pathLst>
              <a:path w="6268" h="2229">
                <a:moveTo>
                  <a:pt x="0" y="2043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6"/>
                  <a:pt x="11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5"/>
                  <a:pt x="54" y="38"/>
                  <a:pt x="62" y="31"/>
                </a:cubicBezTo>
                <a:cubicBezTo>
                  <a:pt x="69" y="24"/>
                  <a:pt x="77" y="19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83" y="0"/>
                </a:lnTo>
                <a:cubicBezTo>
                  <a:pt x="6095" y="0"/>
                  <a:pt x="6107" y="1"/>
                  <a:pt x="6119" y="3"/>
                </a:cubicBezTo>
                <a:cubicBezTo>
                  <a:pt x="6131" y="6"/>
                  <a:pt x="6143" y="9"/>
                  <a:pt x="6154" y="14"/>
                </a:cubicBezTo>
                <a:cubicBezTo>
                  <a:pt x="6165" y="19"/>
                  <a:pt x="6176" y="24"/>
                  <a:pt x="6186" y="31"/>
                </a:cubicBezTo>
                <a:cubicBezTo>
                  <a:pt x="6196" y="38"/>
                  <a:pt x="6205" y="45"/>
                  <a:pt x="6214" y="54"/>
                </a:cubicBezTo>
                <a:cubicBezTo>
                  <a:pt x="6223" y="63"/>
                  <a:pt x="6230" y="72"/>
                  <a:pt x="6237" y="82"/>
                </a:cubicBezTo>
                <a:cubicBezTo>
                  <a:pt x="6244" y="92"/>
                  <a:pt x="6250" y="103"/>
                  <a:pt x="6254" y="114"/>
                </a:cubicBezTo>
                <a:cubicBezTo>
                  <a:pt x="6259" y="126"/>
                  <a:pt x="6262" y="137"/>
                  <a:pt x="6265" y="149"/>
                </a:cubicBezTo>
                <a:cubicBezTo>
                  <a:pt x="6267" y="161"/>
                  <a:pt x="6268" y="173"/>
                  <a:pt x="6268" y="185"/>
                </a:cubicBezTo>
                <a:lnTo>
                  <a:pt x="6268" y="2043"/>
                </a:lnTo>
                <a:cubicBezTo>
                  <a:pt x="6268" y="2056"/>
                  <a:pt x="6267" y="2068"/>
                  <a:pt x="6265" y="2080"/>
                </a:cubicBezTo>
                <a:cubicBezTo>
                  <a:pt x="6262" y="2092"/>
                  <a:pt x="6259" y="2103"/>
                  <a:pt x="6254" y="2115"/>
                </a:cubicBezTo>
                <a:cubicBezTo>
                  <a:pt x="6250" y="2126"/>
                  <a:pt x="6244" y="2136"/>
                  <a:pt x="6237" y="2147"/>
                </a:cubicBezTo>
                <a:cubicBezTo>
                  <a:pt x="6230" y="2157"/>
                  <a:pt x="6223" y="2166"/>
                  <a:pt x="6214" y="2175"/>
                </a:cubicBezTo>
                <a:cubicBezTo>
                  <a:pt x="6205" y="2183"/>
                  <a:pt x="6196" y="2191"/>
                  <a:pt x="6186" y="2198"/>
                </a:cubicBezTo>
                <a:cubicBezTo>
                  <a:pt x="6176" y="2205"/>
                  <a:pt x="6165" y="2210"/>
                  <a:pt x="6154" y="2215"/>
                </a:cubicBezTo>
                <a:cubicBezTo>
                  <a:pt x="6143" y="2220"/>
                  <a:pt x="6131" y="2223"/>
                  <a:pt x="6119" y="2226"/>
                </a:cubicBezTo>
                <a:cubicBezTo>
                  <a:pt x="6107" y="2228"/>
                  <a:pt x="6095" y="2229"/>
                  <a:pt x="6083" y="2229"/>
                </a:cubicBezTo>
                <a:lnTo>
                  <a:pt x="139" y="2229"/>
                </a:lnTo>
                <a:cubicBezTo>
                  <a:pt x="130" y="2229"/>
                  <a:pt x="121" y="2228"/>
                  <a:pt x="112" y="2226"/>
                </a:cubicBezTo>
                <a:cubicBezTo>
                  <a:pt x="103" y="2223"/>
                  <a:pt x="94" y="2220"/>
                  <a:pt x="86" y="2215"/>
                </a:cubicBezTo>
                <a:cubicBezTo>
                  <a:pt x="77" y="2210"/>
                  <a:pt x="69" y="2205"/>
                  <a:pt x="62" y="2198"/>
                </a:cubicBezTo>
                <a:cubicBezTo>
                  <a:pt x="54" y="2191"/>
                  <a:pt x="47" y="2183"/>
                  <a:pt x="41" y="2175"/>
                </a:cubicBezTo>
                <a:cubicBezTo>
                  <a:pt x="34" y="2166"/>
                  <a:pt x="28" y="2157"/>
                  <a:pt x="23" y="2147"/>
                </a:cubicBezTo>
                <a:cubicBezTo>
                  <a:pt x="18" y="2136"/>
                  <a:pt x="14" y="2126"/>
                  <a:pt x="11" y="2115"/>
                </a:cubicBezTo>
                <a:cubicBezTo>
                  <a:pt x="7" y="2103"/>
                  <a:pt x="4" y="2092"/>
                  <a:pt x="3" y="2080"/>
                </a:cubicBezTo>
                <a:cubicBezTo>
                  <a:pt x="1" y="2068"/>
                  <a:pt x="0" y="2056"/>
                  <a:pt x="0" y="204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7" name="Полилиния: фигура 66">
            <a:extLst>
              <a:ext uri="{FF2B5EF4-FFF2-40B4-BE49-F238E27FC236}">
                <a16:creationId xmlns:a16="http://schemas.microsoft.com/office/drawing/2014/main" id="{46C7F36E-6074-407F-91C8-8E4EA8BF5EF8}"/>
              </a:ext>
            </a:extLst>
          </p:cNvPr>
          <p:cNvSpPr/>
          <p:nvPr/>
        </p:nvSpPr>
        <p:spPr>
          <a:xfrm>
            <a:off x="3349906" y="1753874"/>
            <a:ext cx="76675" cy="913946"/>
          </a:xfrm>
          <a:custGeom>
            <a:avLst/>
            <a:gdLst/>
            <a:ahLst/>
            <a:cxnLst/>
            <a:rect l="0" t="0" r="r" b="b"/>
            <a:pathLst>
              <a:path w="187" h="2229">
                <a:moveTo>
                  <a:pt x="0" y="0"/>
                </a:moveTo>
                <a:lnTo>
                  <a:pt x="187" y="0"/>
                </a:lnTo>
                <a:lnTo>
                  <a:pt x="187" y="2229"/>
                </a:lnTo>
                <a:lnTo>
                  <a:pt x="0" y="2229"/>
                </a:lnTo>
                <a:lnTo>
                  <a:pt x="0" y="0"/>
                </a:lnTo>
                <a:close/>
              </a:path>
            </a:pathLst>
          </a:custGeom>
          <a:solidFill>
            <a:srgbClr val="0E2D6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A41305-37EA-49A2-89C1-BB8A5A58E10E}"/>
              </a:ext>
            </a:extLst>
          </p:cNvPr>
          <p:cNvSpPr txBox="1"/>
          <p:nvPr/>
        </p:nvSpPr>
        <p:spPr>
          <a:xfrm>
            <a:off x="799550" y="2311099"/>
            <a:ext cx="1958870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млн активных пользователей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0C1725-B7D3-461F-846A-39F5BBF79E38}"/>
              </a:ext>
            </a:extLst>
          </p:cNvPr>
          <p:cNvSpPr txBox="1"/>
          <p:nvPr/>
        </p:nvSpPr>
        <p:spPr>
          <a:xfrm>
            <a:off x="3540568" y="1900663"/>
            <a:ext cx="618759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11+</a:t>
            </a:r>
          </a:p>
        </p:txBody>
      </p:sp>
      <p:sp>
        <p:nvSpPr>
          <p:cNvPr id="70" name="Полилиния: фигура 69">
            <a:extLst>
              <a:ext uri="{FF2B5EF4-FFF2-40B4-BE49-F238E27FC236}">
                <a16:creationId xmlns:a16="http://schemas.microsoft.com/office/drawing/2014/main" id="{CC25F9B6-9773-4105-B088-B4E5A3DA6424}"/>
              </a:ext>
            </a:extLst>
          </p:cNvPr>
          <p:cNvSpPr/>
          <p:nvPr/>
        </p:nvSpPr>
        <p:spPr>
          <a:xfrm>
            <a:off x="628159" y="2819940"/>
            <a:ext cx="2570038" cy="913946"/>
          </a:xfrm>
          <a:custGeom>
            <a:avLst/>
            <a:gdLst/>
            <a:ahLst/>
            <a:cxnLst/>
            <a:rect l="0" t="0" r="r" b="b"/>
            <a:pathLst>
              <a:path w="6268" h="2229">
                <a:moveTo>
                  <a:pt x="0" y="2043"/>
                </a:moveTo>
                <a:lnTo>
                  <a:pt x="0" y="185"/>
                </a:lnTo>
                <a:cubicBezTo>
                  <a:pt x="0" y="173"/>
                  <a:pt x="0" y="161"/>
                  <a:pt x="2" y="149"/>
                </a:cubicBezTo>
                <a:cubicBezTo>
                  <a:pt x="4" y="137"/>
                  <a:pt x="7" y="125"/>
                  <a:pt x="10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0" y="54"/>
                </a:cubicBezTo>
                <a:cubicBezTo>
                  <a:pt x="47" y="45"/>
                  <a:pt x="54" y="38"/>
                  <a:pt x="61" y="31"/>
                </a:cubicBezTo>
                <a:cubicBezTo>
                  <a:pt x="69" y="24"/>
                  <a:pt x="77" y="18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82" y="0"/>
                </a:lnTo>
                <a:cubicBezTo>
                  <a:pt x="6095" y="0"/>
                  <a:pt x="6107" y="1"/>
                  <a:pt x="6119" y="3"/>
                </a:cubicBezTo>
                <a:cubicBezTo>
                  <a:pt x="6131" y="6"/>
                  <a:pt x="6142" y="9"/>
                  <a:pt x="6153" y="14"/>
                </a:cubicBezTo>
                <a:cubicBezTo>
                  <a:pt x="6165" y="18"/>
                  <a:pt x="6175" y="24"/>
                  <a:pt x="6186" y="31"/>
                </a:cubicBezTo>
                <a:cubicBezTo>
                  <a:pt x="6196" y="38"/>
                  <a:pt x="6205" y="45"/>
                  <a:pt x="6214" y="54"/>
                </a:cubicBezTo>
                <a:cubicBezTo>
                  <a:pt x="6222" y="63"/>
                  <a:pt x="6230" y="72"/>
                  <a:pt x="6237" y="82"/>
                </a:cubicBezTo>
                <a:cubicBezTo>
                  <a:pt x="6244" y="92"/>
                  <a:pt x="6249" y="103"/>
                  <a:pt x="6254" y="114"/>
                </a:cubicBezTo>
                <a:cubicBezTo>
                  <a:pt x="6259" y="125"/>
                  <a:pt x="6262" y="137"/>
                  <a:pt x="6265" y="149"/>
                </a:cubicBezTo>
                <a:cubicBezTo>
                  <a:pt x="6267" y="161"/>
                  <a:pt x="6268" y="173"/>
                  <a:pt x="6268" y="185"/>
                </a:cubicBezTo>
                <a:lnTo>
                  <a:pt x="6268" y="2043"/>
                </a:lnTo>
                <a:cubicBezTo>
                  <a:pt x="6268" y="2056"/>
                  <a:pt x="6267" y="2068"/>
                  <a:pt x="6265" y="2080"/>
                </a:cubicBezTo>
                <a:cubicBezTo>
                  <a:pt x="6262" y="2092"/>
                  <a:pt x="6259" y="2103"/>
                  <a:pt x="6254" y="2114"/>
                </a:cubicBezTo>
                <a:cubicBezTo>
                  <a:pt x="6249" y="2126"/>
                  <a:pt x="6244" y="2136"/>
                  <a:pt x="6237" y="2146"/>
                </a:cubicBezTo>
                <a:cubicBezTo>
                  <a:pt x="6230" y="2157"/>
                  <a:pt x="6222" y="2166"/>
                  <a:pt x="6214" y="2175"/>
                </a:cubicBezTo>
                <a:cubicBezTo>
                  <a:pt x="6205" y="2183"/>
                  <a:pt x="6196" y="2191"/>
                  <a:pt x="6186" y="2198"/>
                </a:cubicBezTo>
                <a:cubicBezTo>
                  <a:pt x="6175" y="2204"/>
                  <a:pt x="6165" y="2210"/>
                  <a:pt x="6153" y="2215"/>
                </a:cubicBezTo>
                <a:cubicBezTo>
                  <a:pt x="6142" y="2220"/>
                  <a:pt x="6131" y="2223"/>
                  <a:pt x="6119" y="2225"/>
                </a:cubicBezTo>
                <a:cubicBezTo>
                  <a:pt x="6107" y="2228"/>
                  <a:pt x="6095" y="2229"/>
                  <a:pt x="6082" y="2229"/>
                </a:cubicBezTo>
                <a:lnTo>
                  <a:pt x="139" y="2229"/>
                </a:lnTo>
                <a:cubicBezTo>
                  <a:pt x="130" y="2229"/>
                  <a:pt x="121" y="2228"/>
                  <a:pt x="112" y="2225"/>
                </a:cubicBezTo>
                <a:cubicBezTo>
                  <a:pt x="103" y="2223"/>
                  <a:pt x="94" y="2220"/>
                  <a:pt x="86" y="2215"/>
                </a:cubicBezTo>
                <a:cubicBezTo>
                  <a:pt x="77" y="2210"/>
                  <a:pt x="69" y="2204"/>
                  <a:pt x="61" y="2198"/>
                </a:cubicBezTo>
                <a:cubicBezTo>
                  <a:pt x="54" y="2191"/>
                  <a:pt x="47" y="2183"/>
                  <a:pt x="40" y="2175"/>
                </a:cubicBezTo>
                <a:cubicBezTo>
                  <a:pt x="34" y="2166"/>
                  <a:pt x="28" y="2157"/>
                  <a:pt x="23" y="2146"/>
                </a:cubicBezTo>
                <a:cubicBezTo>
                  <a:pt x="18" y="2136"/>
                  <a:pt x="14" y="2126"/>
                  <a:pt x="10" y="2114"/>
                </a:cubicBezTo>
                <a:cubicBezTo>
                  <a:pt x="7" y="2103"/>
                  <a:pt x="4" y="2092"/>
                  <a:pt x="2" y="2080"/>
                </a:cubicBezTo>
                <a:cubicBezTo>
                  <a:pt x="0" y="2068"/>
                  <a:pt x="0" y="2056"/>
                  <a:pt x="0" y="204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1" name="Полилиния: фигура 70">
            <a:extLst>
              <a:ext uri="{FF2B5EF4-FFF2-40B4-BE49-F238E27FC236}">
                <a16:creationId xmlns:a16="http://schemas.microsoft.com/office/drawing/2014/main" id="{3DFC2C3B-5D4E-4884-B385-F33B1D9C4982}"/>
              </a:ext>
            </a:extLst>
          </p:cNvPr>
          <p:cNvSpPr/>
          <p:nvPr/>
        </p:nvSpPr>
        <p:spPr>
          <a:xfrm>
            <a:off x="608888" y="2819940"/>
            <a:ext cx="76675" cy="913946"/>
          </a:xfrm>
          <a:custGeom>
            <a:avLst/>
            <a:gdLst/>
            <a:ahLst/>
            <a:cxnLst/>
            <a:rect l="0" t="0" r="r" b="b"/>
            <a:pathLst>
              <a:path w="187" h="2229">
                <a:moveTo>
                  <a:pt x="0" y="0"/>
                </a:moveTo>
                <a:lnTo>
                  <a:pt x="187" y="0"/>
                </a:lnTo>
                <a:lnTo>
                  <a:pt x="187" y="2229"/>
                </a:lnTo>
                <a:lnTo>
                  <a:pt x="0" y="2229"/>
                </a:lnTo>
                <a:lnTo>
                  <a:pt x="0" y="0"/>
                </a:lnTo>
                <a:close/>
              </a:path>
            </a:pathLst>
          </a:custGeom>
          <a:solidFill>
            <a:srgbClr val="0E2D6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B3A180-4A56-4037-BE20-9564D7ADB160}"/>
              </a:ext>
            </a:extLst>
          </p:cNvPr>
          <p:cNvSpPr txBox="1"/>
          <p:nvPr/>
        </p:nvSpPr>
        <p:spPr>
          <a:xfrm>
            <a:off x="3540568" y="2311099"/>
            <a:ext cx="1530868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млн товарных позиций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3F37C0-8845-4F84-AF1C-BB641D983531}"/>
              </a:ext>
            </a:extLst>
          </p:cNvPr>
          <p:cNvSpPr txBox="1"/>
          <p:nvPr/>
        </p:nvSpPr>
        <p:spPr>
          <a:xfrm>
            <a:off x="799550" y="2966729"/>
            <a:ext cx="1054776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3500+</a:t>
            </a:r>
          </a:p>
        </p:txBody>
      </p:sp>
      <p:sp>
        <p:nvSpPr>
          <p:cNvPr id="74" name="Полилиния: фигура 73">
            <a:extLst>
              <a:ext uri="{FF2B5EF4-FFF2-40B4-BE49-F238E27FC236}">
                <a16:creationId xmlns:a16="http://schemas.microsoft.com/office/drawing/2014/main" id="{D6EB43E2-FD26-453D-AA5F-E26F52B2B4F5}"/>
              </a:ext>
            </a:extLst>
          </p:cNvPr>
          <p:cNvSpPr/>
          <p:nvPr/>
        </p:nvSpPr>
        <p:spPr>
          <a:xfrm>
            <a:off x="3369177" y="2819940"/>
            <a:ext cx="2570038" cy="913946"/>
          </a:xfrm>
          <a:custGeom>
            <a:avLst/>
            <a:gdLst/>
            <a:ahLst/>
            <a:cxnLst/>
            <a:rect l="0" t="0" r="r" b="b"/>
            <a:pathLst>
              <a:path w="6268" h="2229">
                <a:moveTo>
                  <a:pt x="0" y="2043"/>
                </a:moveTo>
                <a:lnTo>
                  <a:pt x="0" y="185"/>
                </a:lnTo>
                <a:cubicBezTo>
                  <a:pt x="0" y="173"/>
                  <a:pt x="1" y="161"/>
                  <a:pt x="3" y="149"/>
                </a:cubicBezTo>
                <a:cubicBezTo>
                  <a:pt x="4" y="137"/>
                  <a:pt x="7" y="125"/>
                  <a:pt x="11" y="114"/>
                </a:cubicBezTo>
                <a:cubicBezTo>
                  <a:pt x="14" y="103"/>
                  <a:pt x="18" y="92"/>
                  <a:pt x="23" y="82"/>
                </a:cubicBezTo>
                <a:cubicBezTo>
                  <a:pt x="28" y="72"/>
                  <a:pt x="34" y="63"/>
                  <a:pt x="41" y="54"/>
                </a:cubicBezTo>
                <a:cubicBezTo>
                  <a:pt x="47" y="45"/>
                  <a:pt x="54" y="38"/>
                  <a:pt x="62" y="31"/>
                </a:cubicBezTo>
                <a:cubicBezTo>
                  <a:pt x="69" y="24"/>
                  <a:pt x="77" y="18"/>
                  <a:pt x="86" y="14"/>
                </a:cubicBezTo>
                <a:cubicBezTo>
                  <a:pt x="94" y="9"/>
                  <a:pt x="103" y="6"/>
                  <a:pt x="112" y="3"/>
                </a:cubicBezTo>
                <a:cubicBezTo>
                  <a:pt x="121" y="1"/>
                  <a:pt x="130" y="0"/>
                  <a:pt x="139" y="0"/>
                </a:cubicBezTo>
                <a:lnTo>
                  <a:pt x="6083" y="0"/>
                </a:lnTo>
                <a:cubicBezTo>
                  <a:pt x="6095" y="0"/>
                  <a:pt x="6107" y="1"/>
                  <a:pt x="6119" y="3"/>
                </a:cubicBezTo>
                <a:cubicBezTo>
                  <a:pt x="6131" y="6"/>
                  <a:pt x="6143" y="9"/>
                  <a:pt x="6154" y="14"/>
                </a:cubicBezTo>
                <a:cubicBezTo>
                  <a:pt x="6165" y="18"/>
                  <a:pt x="6176" y="24"/>
                  <a:pt x="6186" y="31"/>
                </a:cubicBezTo>
                <a:cubicBezTo>
                  <a:pt x="6196" y="38"/>
                  <a:pt x="6205" y="45"/>
                  <a:pt x="6214" y="54"/>
                </a:cubicBezTo>
                <a:cubicBezTo>
                  <a:pt x="6223" y="63"/>
                  <a:pt x="6230" y="72"/>
                  <a:pt x="6237" y="82"/>
                </a:cubicBezTo>
                <a:cubicBezTo>
                  <a:pt x="6244" y="92"/>
                  <a:pt x="6250" y="103"/>
                  <a:pt x="6254" y="114"/>
                </a:cubicBezTo>
                <a:cubicBezTo>
                  <a:pt x="6259" y="125"/>
                  <a:pt x="6262" y="137"/>
                  <a:pt x="6265" y="149"/>
                </a:cubicBezTo>
                <a:cubicBezTo>
                  <a:pt x="6267" y="161"/>
                  <a:pt x="6268" y="173"/>
                  <a:pt x="6268" y="185"/>
                </a:cubicBezTo>
                <a:lnTo>
                  <a:pt x="6268" y="2043"/>
                </a:lnTo>
                <a:cubicBezTo>
                  <a:pt x="6268" y="2056"/>
                  <a:pt x="6267" y="2068"/>
                  <a:pt x="6265" y="2080"/>
                </a:cubicBezTo>
                <a:cubicBezTo>
                  <a:pt x="6262" y="2092"/>
                  <a:pt x="6259" y="2103"/>
                  <a:pt x="6254" y="2114"/>
                </a:cubicBezTo>
                <a:cubicBezTo>
                  <a:pt x="6250" y="2126"/>
                  <a:pt x="6244" y="2136"/>
                  <a:pt x="6237" y="2146"/>
                </a:cubicBezTo>
                <a:cubicBezTo>
                  <a:pt x="6230" y="2157"/>
                  <a:pt x="6223" y="2166"/>
                  <a:pt x="6214" y="2175"/>
                </a:cubicBezTo>
                <a:cubicBezTo>
                  <a:pt x="6205" y="2183"/>
                  <a:pt x="6196" y="2191"/>
                  <a:pt x="6186" y="2198"/>
                </a:cubicBezTo>
                <a:cubicBezTo>
                  <a:pt x="6176" y="2204"/>
                  <a:pt x="6165" y="2210"/>
                  <a:pt x="6154" y="2215"/>
                </a:cubicBezTo>
                <a:cubicBezTo>
                  <a:pt x="6143" y="2220"/>
                  <a:pt x="6131" y="2223"/>
                  <a:pt x="6119" y="2225"/>
                </a:cubicBezTo>
                <a:cubicBezTo>
                  <a:pt x="6107" y="2228"/>
                  <a:pt x="6095" y="2229"/>
                  <a:pt x="6083" y="2229"/>
                </a:cubicBezTo>
                <a:lnTo>
                  <a:pt x="139" y="2229"/>
                </a:lnTo>
                <a:cubicBezTo>
                  <a:pt x="130" y="2229"/>
                  <a:pt x="121" y="2228"/>
                  <a:pt x="112" y="2225"/>
                </a:cubicBezTo>
                <a:cubicBezTo>
                  <a:pt x="103" y="2223"/>
                  <a:pt x="94" y="2220"/>
                  <a:pt x="86" y="2215"/>
                </a:cubicBezTo>
                <a:cubicBezTo>
                  <a:pt x="77" y="2210"/>
                  <a:pt x="69" y="2204"/>
                  <a:pt x="62" y="2198"/>
                </a:cubicBezTo>
                <a:cubicBezTo>
                  <a:pt x="54" y="2191"/>
                  <a:pt x="47" y="2183"/>
                  <a:pt x="41" y="2175"/>
                </a:cubicBezTo>
                <a:cubicBezTo>
                  <a:pt x="34" y="2166"/>
                  <a:pt x="28" y="2157"/>
                  <a:pt x="23" y="2146"/>
                </a:cubicBezTo>
                <a:cubicBezTo>
                  <a:pt x="18" y="2136"/>
                  <a:pt x="14" y="2126"/>
                  <a:pt x="11" y="2114"/>
                </a:cubicBezTo>
                <a:cubicBezTo>
                  <a:pt x="7" y="2103"/>
                  <a:pt x="4" y="2092"/>
                  <a:pt x="3" y="2080"/>
                </a:cubicBezTo>
                <a:cubicBezTo>
                  <a:pt x="1" y="2068"/>
                  <a:pt x="0" y="2056"/>
                  <a:pt x="0" y="2043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5" name="Полилиния: фигура 74">
            <a:extLst>
              <a:ext uri="{FF2B5EF4-FFF2-40B4-BE49-F238E27FC236}">
                <a16:creationId xmlns:a16="http://schemas.microsoft.com/office/drawing/2014/main" id="{69A57920-2EC1-4965-967A-F8AEA032F0DB}"/>
              </a:ext>
            </a:extLst>
          </p:cNvPr>
          <p:cNvSpPr/>
          <p:nvPr/>
        </p:nvSpPr>
        <p:spPr>
          <a:xfrm>
            <a:off x="3349906" y="2819940"/>
            <a:ext cx="76675" cy="913946"/>
          </a:xfrm>
          <a:custGeom>
            <a:avLst/>
            <a:gdLst/>
            <a:ahLst/>
            <a:cxnLst/>
            <a:rect l="0" t="0" r="r" b="b"/>
            <a:pathLst>
              <a:path w="187" h="2229">
                <a:moveTo>
                  <a:pt x="0" y="0"/>
                </a:moveTo>
                <a:lnTo>
                  <a:pt x="187" y="0"/>
                </a:lnTo>
                <a:lnTo>
                  <a:pt x="187" y="2229"/>
                </a:lnTo>
                <a:lnTo>
                  <a:pt x="0" y="2229"/>
                </a:lnTo>
                <a:lnTo>
                  <a:pt x="0" y="0"/>
                </a:lnTo>
                <a:close/>
              </a:path>
            </a:pathLst>
          </a:custGeom>
          <a:solidFill>
            <a:srgbClr val="0E2D69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15684CE-3F58-4DAB-AF5B-ED87F4570B17}"/>
              </a:ext>
            </a:extLst>
          </p:cNvPr>
          <p:cNvSpPr txBox="1"/>
          <p:nvPr/>
        </p:nvSpPr>
        <p:spPr>
          <a:xfrm>
            <a:off x="799550" y="3376754"/>
            <a:ext cx="1386598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населённых пунктов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3377A0-D5A8-4488-B499-0980F7FD7B80}"/>
              </a:ext>
            </a:extLst>
          </p:cNvPr>
          <p:cNvSpPr txBox="1"/>
          <p:nvPr/>
        </p:nvSpPr>
        <p:spPr>
          <a:xfrm>
            <a:off x="3540568" y="2966729"/>
            <a:ext cx="1091646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100K+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7E22D25A-ED16-4D73-803D-A9FDA1C2AE7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09298" y="4066826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6BF501E-E99A-45CC-AD32-13A9C325B84F}"/>
              </a:ext>
            </a:extLst>
          </p:cNvPr>
          <p:cNvSpPr txBox="1"/>
          <p:nvPr/>
        </p:nvSpPr>
        <p:spPr>
          <a:xfrm>
            <a:off x="3540568" y="3376754"/>
            <a:ext cx="724557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продавцов</a:t>
            </a:r>
            <a:endParaRPr lang="en-US" sz="1196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30B4CA2F-C912-42D1-B12F-9B114DAF861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243864" y="1325808"/>
            <a:ext cx="227974" cy="227974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76BF9DEA-1551-4B1D-85FF-1CC24A6D918D}"/>
              </a:ext>
            </a:extLst>
          </p:cNvPr>
          <p:cNvSpPr txBox="1"/>
          <p:nvPr/>
        </p:nvSpPr>
        <p:spPr>
          <a:xfrm>
            <a:off x="951670" y="4059856"/>
            <a:ext cx="2938497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Проникновение</a:t>
            </a:r>
            <a:r>
              <a:rPr lang="en-US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e-commerce</a:t>
            </a:r>
            <a:endParaRPr lang="en-US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84" name="Полилиния: фигура 83">
            <a:extLst>
              <a:ext uri="{FF2B5EF4-FFF2-40B4-BE49-F238E27FC236}">
                <a16:creationId xmlns:a16="http://schemas.microsoft.com/office/drawing/2014/main" id="{06B96A05-C2D2-41CE-A598-6A9A391FBBF4}"/>
              </a:ext>
            </a:extLst>
          </p:cNvPr>
          <p:cNvSpPr/>
          <p:nvPr/>
        </p:nvSpPr>
        <p:spPr>
          <a:xfrm>
            <a:off x="6662500" y="1982258"/>
            <a:ext cx="1725773" cy="990211"/>
          </a:xfrm>
          <a:custGeom>
            <a:avLst/>
            <a:gdLst/>
            <a:ahLst/>
            <a:cxnLst/>
            <a:rect l="0" t="0" r="r" b="b"/>
            <a:pathLst>
              <a:path w="6315" h="2415">
                <a:moveTo>
                  <a:pt x="0" y="2229"/>
                </a:moveTo>
                <a:lnTo>
                  <a:pt x="0" y="186"/>
                </a:lnTo>
                <a:cubicBezTo>
                  <a:pt x="0" y="173"/>
                  <a:pt x="1" y="161"/>
                  <a:pt x="4" y="149"/>
                </a:cubicBezTo>
                <a:cubicBezTo>
                  <a:pt x="6" y="137"/>
                  <a:pt x="10" y="126"/>
                  <a:pt x="14" y="114"/>
                </a:cubicBezTo>
                <a:cubicBezTo>
                  <a:pt x="19" y="103"/>
                  <a:pt x="25" y="92"/>
                  <a:pt x="32" y="82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3" y="38"/>
                  <a:pt x="83" y="31"/>
                </a:cubicBezTo>
                <a:cubicBezTo>
                  <a:pt x="93" y="24"/>
                  <a:pt x="104" y="19"/>
                  <a:pt x="115" y="14"/>
                </a:cubicBezTo>
                <a:cubicBezTo>
                  <a:pt x="126" y="9"/>
                  <a:pt x="138" y="6"/>
                  <a:pt x="150" y="3"/>
                </a:cubicBezTo>
                <a:cubicBezTo>
                  <a:pt x="162" y="1"/>
                  <a:pt x="174" y="0"/>
                  <a:pt x="186" y="0"/>
                </a:cubicBezTo>
                <a:lnTo>
                  <a:pt x="6130" y="0"/>
                </a:lnTo>
                <a:cubicBezTo>
                  <a:pt x="6142" y="0"/>
                  <a:pt x="6154" y="1"/>
                  <a:pt x="6166" y="3"/>
                </a:cubicBezTo>
                <a:cubicBezTo>
                  <a:pt x="6178" y="6"/>
                  <a:pt x="6189" y="9"/>
                  <a:pt x="6201" y="14"/>
                </a:cubicBezTo>
                <a:cubicBezTo>
                  <a:pt x="6212" y="19"/>
                  <a:pt x="6223" y="24"/>
                  <a:pt x="6233" y="31"/>
                </a:cubicBezTo>
                <a:cubicBezTo>
                  <a:pt x="6243" y="38"/>
                  <a:pt x="6252" y="46"/>
                  <a:pt x="6261" y="54"/>
                </a:cubicBezTo>
                <a:cubicBezTo>
                  <a:pt x="6269" y="63"/>
                  <a:pt x="6277" y="72"/>
                  <a:pt x="6284" y="82"/>
                </a:cubicBezTo>
                <a:cubicBezTo>
                  <a:pt x="6291" y="92"/>
                  <a:pt x="6296" y="103"/>
                  <a:pt x="6301" y="114"/>
                </a:cubicBezTo>
                <a:cubicBezTo>
                  <a:pt x="6306" y="126"/>
                  <a:pt x="6309" y="137"/>
                  <a:pt x="6312" y="149"/>
                </a:cubicBezTo>
                <a:cubicBezTo>
                  <a:pt x="6314" y="161"/>
                  <a:pt x="6315" y="173"/>
                  <a:pt x="6315" y="186"/>
                </a:cubicBezTo>
                <a:lnTo>
                  <a:pt x="6315" y="2229"/>
                </a:lnTo>
                <a:cubicBezTo>
                  <a:pt x="6315" y="2241"/>
                  <a:pt x="6314" y="2254"/>
                  <a:pt x="6312" y="2265"/>
                </a:cubicBezTo>
                <a:cubicBezTo>
                  <a:pt x="6309" y="2277"/>
                  <a:pt x="6306" y="2289"/>
                  <a:pt x="6301" y="2300"/>
                </a:cubicBezTo>
                <a:cubicBezTo>
                  <a:pt x="6296" y="2312"/>
                  <a:pt x="6291" y="2322"/>
                  <a:pt x="6284" y="2332"/>
                </a:cubicBezTo>
                <a:cubicBezTo>
                  <a:pt x="6277" y="2343"/>
                  <a:pt x="6269" y="2352"/>
                  <a:pt x="6261" y="2361"/>
                </a:cubicBezTo>
                <a:cubicBezTo>
                  <a:pt x="6252" y="2369"/>
                  <a:pt x="6243" y="2377"/>
                  <a:pt x="6233" y="2384"/>
                </a:cubicBezTo>
                <a:cubicBezTo>
                  <a:pt x="6223" y="2390"/>
                  <a:pt x="6212" y="2396"/>
                  <a:pt x="6201" y="2401"/>
                </a:cubicBezTo>
                <a:cubicBezTo>
                  <a:pt x="6189" y="2406"/>
                  <a:pt x="6178" y="2409"/>
                  <a:pt x="6166" y="2411"/>
                </a:cubicBezTo>
                <a:cubicBezTo>
                  <a:pt x="6154" y="2414"/>
                  <a:pt x="6142" y="2415"/>
                  <a:pt x="6130" y="2415"/>
                </a:cubicBezTo>
                <a:lnTo>
                  <a:pt x="186" y="2415"/>
                </a:lnTo>
                <a:cubicBezTo>
                  <a:pt x="174" y="2415"/>
                  <a:pt x="162" y="2414"/>
                  <a:pt x="150" y="2411"/>
                </a:cubicBezTo>
                <a:cubicBezTo>
                  <a:pt x="138" y="2409"/>
                  <a:pt x="126" y="2406"/>
                  <a:pt x="115" y="2401"/>
                </a:cubicBezTo>
                <a:cubicBezTo>
                  <a:pt x="104" y="2396"/>
                  <a:pt x="93" y="2390"/>
                  <a:pt x="83" y="2384"/>
                </a:cubicBezTo>
                <a:cubicBezTo>
                  <a:pt x="73" y="2377"/>
                  <a:pt x="63" y="2369"/>
                  <a:pt x="55" y="2361"/>
                </a:cubicBezTo>
                <a:cubicBezTo>
                  <a:pt x="46" y="2352"/>
                  <a:pt x="38" y="2343"/>
                  <a:pt x="32" y="2332"/>
                </a:cubicBezTo>
                <a:cubicBezTo>
                  <a:pt x="25" y="2322"/>
                  <a:pt x="19" y="2312"/>
                  <a:pt x="14" y="2300"/>
                </a:cubicBezTo>
                <a:cubicBezTo>
                  <a:pt x="10" y="2289"/>
                  <a:pt x="6" y="2277"/>
                  <a:pt x="4" y="2265"/>
                </a:cubicBezTo>
                <a:cubicBezTo>
                  <a:pt x="1" y="2254"/>
                  <a:pt x="0" y="2241"/>
                  <a:pt x="0" y="22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063423C-DFB1-49DE-8754-84C71C9110FD}"/>
              </a:ext>
            </a:extLst>
          </p:cNvPr>
          <p:cNvSpPr txBox="1"/>
          <p:nvPr/>
        </p:nvSpPr>
        <p:spPr>
          <a:xfrm>
            <a:off x="6586236" y="1318838"/>
            <a:ext cx="2281074" cy="276999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Статистика</a:t>
            </a:r>
            <a:r>
              <a:rPr lang="en-US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возвратов</a:t>
            </a:r>
            <a:endParaRPr lang="en-US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F764F5-484F-4AFC-AE52-87E3CC0DA622}"/>
              </a:ext>
            </a:extLst>
          </p:cNvPr>
          <p:cNvSpPr txBox="1"/>
          <p:nvPr/>
        </p:nvSpPr>
        <p:spPr>
          <a:xfrm>
            <a:off x="7036443" y="2170050"/>
            <a:ext cx="993862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Средний</a:t>
            </a:r>
            <a:r>
              <a:rPr lang="en-US" sz="1344" dirty="0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344" dirty="0" err="1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чек</a:t>
            </a:r>
            <a:endParaRPr lang="en-US" sz="1344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056E0F-CF31-4F5E-B184-495C69CE87E1}"/>
              </a:ext>
            </a:extLst>
          </p:cNvPr>
          <p:cNvSpPr txBox="1"/>
          <p:nvPr/>
        </p:nvSpPr>
        <p:spPr>
          <a:xfrm>
            <a:off x="6983644" y="2434231"/>
            <a:ext cx="1317668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2</a:t>
            </a:r>
            <a:r>
              <a:rPr lang="ru-RU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,</a:t>
            </a:r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710 ₽ </a:t>
            </a:r>
          </a:p>
        </p:txBody>
      </p:sp>
      <p:sp>
        <p:nvSpPr>
          <p:cNvPr id="88" name="Полилиния: фигура 87">
            <a:extLst>
              <a:ext uri="{FF2B5EF4-FFF2-40B4-BE49-F238E27FC236}">
                <a16:creationId xmlns:a16="http://schemas.microsoft.com/office/drawing/2014/main" id="{4CD67A4C-279C-4CF4-A9D9-11B2E5BB7617}"/>
              </a:ext>
            </a:extLst>
          </p:cNvPr>
          <p:cNvSpPr/>
          <p:nvPr/>
        </p:nvSpPr>
        <p:spPr>
          <a:xfrm>
            <a:off x="8984883" y="1982258"/>
            <a:ext cx="2589309" cy="990211"/>
          </a:xfrm>
          <a:custGeom>
            <a:avLst/>
            <a:gdLst/>
            <a:ahLst/>
            <a:cxnLst/>
            <a:rect l="0" t="0" r="r" b="b"/>
            <a:pathLst>
              <a:path w="6315" h="2415">
                <a:moveTo>
                  <a:pt x="0" y="2229"/>
                </a:moveTo>
                <a:lnTo>
                  <a:pt x="0" y="186"/>
                </a:lnTo>
                <a:cubicBezTo>
                  <a:pt x="0" y="173"/>
                  <a:pt x="1" y="161"/>
                  <a:pt x="3" y="149"/>
                </a:cubicBezTo>
                <a:cubicBezTo>
                  <a:pt x="6" y="137"/>
                  <a:pt x="9" y="126"/>
                  <a:pt x="14" y="114"/>
                </a:cubicBezTo>
                <a:cubicBezTo>
                  <a:pt x="18" y="103"/>
                  <a:pt x="24" y="92"/>
                  <a:pt x="31" y="82"/>
                </a:cubicBezTo>
                <a:cubicBezTo>
                  <a:pt x="38" y="72"/>
                  <a:pt x="45" y="63"/>
                  <a:pt x="54" y="54"/>
                </a:cubicBezTo>
                <a:cubicBezTo>
                  <a:pt x="63" y="46"/>
                  <a:pt x="72" y="38"/>
                  <a:pt x="82" y="31"/>
                </a:cubicBezTo>
                <a:cubicBezTo>
                  <a:pt x="92" y="24"/>
                  <a:pt x="103" y="19"/>
                  <a:pt x="114" y="14"/>
                </a:cubicBezTo>
                <a:cubicBezTo>
                  <a:pt x="126" y="9"/>
                  <a:pt x="137" y="6"/>
                  <a:pt x="149" y="3"/>
                </a:cubicBezTo>
                <a:cubicBezTo>
                  <a:pt x="161" y="1"/>
                  <a:pt x="173" y="0"/>
                  <a:pt x="186" y="0"/>
                </a:cubicBezTo>
                <a:lnTo>
                  <a:pt x="6129" y="0"/>
                </a:lnTo>
                <a:cubicBezTo>
                  <a:pt x="6141" y="0"/>
                  <a:pt x="6153" y="1"/>
                  <a:pt x="6165" y="3"/>
                </a:cubicBezTo>
                <a:cubicBezTo>
                  <a:pt x="6177" y="6"/>
                  <a:pt x="6189" y="9"/>
                  <a:pt x="6200" y="14"/>
                </a:cubicBezTo>
                <a:cubicBezTo>
                  <a:pt x="6211" y="19"/>
                  <a:pt x="6222" y="24"/>
                  <a:pt x="6232" y="31"/>
                </a:cubicBezTo>
                <a:cubicBezTo>
                  <a:pt x="6242" y="38"/>
                  <a:pt x="6252" y="46"/>
                  <a:pt x="6260" y="54"/>
                </a:cubicBezTo>
                <a:cubicBezTo>
                  <a:pt x="6269" y="63"/>
                  <a:pt x="6276" y="72"/>
                  <a:pt x="6283" y="82"/>
                </a:cubicBezTo>
                <a:cubicBezTo>
                  <a:pt x="6290" y="92"/>
                  <a:pt x="6296" y="103"/>
                  <a:pt x="6300" y="114"/>
                </a:cubicBezTo>
                <a:cubicBezTo>
                  <a:pt x="6305" y="126"/>
                  <a:pt x="6309" y="137"/>
                  <a:pt x="6311" y="149"/>
                </a:cubicBezTo>
                <a:cubicBezTo>
                  <a:pt x="6313" y="161"/>
                  <a:pt x="6315" y="173"/>
                  <a:pt x="6315" y="186"/>
                </a:cubicBezTo>
                <a:lnTo>
                  <a:pt x="6315" y="2229"/>
                </a:lnTo>
                <a:cubicBezTo>
                  <a:pt x="6315" y="2241"/>
                  <a:pt x="6313" y="2254"/>
                  <a:pt x="6311" y="2265"/>
                </a:cubicBezTo>
                <a:cubicBezTo>
                  <a:pt x="6309" y="2277"/>
                  <a:pt x="6305" y="2289"/>
                  <a:pt x="6300" y="2300"/>
                </a:cubicBezTo>
                <a:cubicBezTo>
                  <a:pt x="6296" y="2312"/>
                  <a:pt x="6290" y="2322"/>
                  <a:pt x="6283" y="2332"/>
                </a:cubicBezTo>
                <a:cubicBezTo>
                  <a:pt x="6276" y="2343"/>
                  <a:pt x="6269" y="2352"/>
                  <a:pt x="6260" y="2361"/>
                </a:cubicBezTo>
                <a:cubicBezTo>
                  <a:pt x="6252" y="2369"/>
                  <a:pt x="6242" y="2377"/>
                  <a:pt x="6232" y="2384"/>
                </a:cubicBezTo>
                <a:cubicBezTo>
                  <a:pt x="6222" y="2390"/>
                  <a:pt x="6211" y="2396"/>
                  <a:pt x="6200" y="2401"/>
                </a:cubicBezTo>
                <a:cubicBezTo>
                  <a:pt x="6189" y="2406"/>
                  <a:pt x="6177" y="2409"/>
                  <a:pt x="6165" y="2411"/>
                </a:cubicBezTo>
                <a:cubicBezTo>
                  <a:pt x="6153" y="2414"/>
                  <a:pt x="6141" y="2415"/>
                  <a:pt x="6129" y="2415"/>
                </a:cubicBezTo>
                <a:lnTo>
                  <a:pt x="186" y="2415"/>
                </a:lnTo>
                <a:cubicBezTo>
                  <a:pt x="173" y="2415"/>
                  <a:pt x="161" y="2414"/>
                  <a:pt x="149" y="2411"/>
                </a:cubicBezTo>
                <a:cubicBezTo>
                  <a:pt x="137" y="2409"/>
                  <a:pt x="126" y="2406"/>
                  <a:pt x="114" y="2401"/>
                </a:cubicBezTo>
                <a:cubicBezTo>
                  <a:pt x="103" y="2396"/>
                  <a:pt x="92" y="2390"/>
                  <a:pt x="82" y="2384"/>
                </a:cubicBezTo>
                <a:cubicBezTo>
                  <a:pt x="72" y="2377"/>
                  <a:pt x="63" y="2369"/>
                  <a:pt x="54" y="2361"/>
                </a:cubicBezTo>
                <a:cubicBezTo>
                  <a:pt x="45" y="2352"/>
                  <a:pt x="38" y="2343"/>
                  <a:pt x="31" y="2332"/>
                </a:cubicBezTo>
                <a:cubicBezTo>
                  <a:pt x="24" y="2322"/>
                  <a:pt x="18" y="2312"/>
                  <a:pt x="14" y="2300"/>
                </a:cubicBezTo>
                <a:cubicBezTo>
                  <a:pt x="9" y="2289"/>
                  <a:pt x="6" y="2277"/>
                  <a:pt x="3" y="2265"/>
                </a:cubicBezTo>
                <a:cubicBezTo>
                  <a:pt x="1" y="2254"/>
                  <a:pt x="0" y="2241"/>
                  <a:pt x="0" y="222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E477F6-8397-4207-9D27-07D59E5F7488}"/>
              </a:ext>
            </a:extLst>
          </p:cNvPr>
          <p:cNvSpPr txBox="1"/>
          <p:nvPr/>
        </p:nvSpPr>
        <p:spPr>
          <a:xfrm>
            <a:off x="9515455" y="2170050"/>
            <a:ext cx="1479572" cy="206851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344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Процент возвратов</a:t>
            </a:r>
            <a:endParaRPr lang="en-US" sz="134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1" name="Полилиния: фигура 90">
            <a:extLst>
              <a:ext uri="{FF2B5EF4-FFF2-40B4-BE49-F238E27FC236}">
                <a16:creationId xmlns:a16="http://schemas.microsoft.com/office/drawing/2014/main" id="{612A471B-1F41-4849-B030-76DA172AD1E9}"/>
              </a:ext>
            </a:extLst>
          </p:cNvPr>
          <p:cNvSpPr/>
          <p:nvPr/>
        </p:nvSpPr>
        <p:spPr>
          <a:xfrm>
            <a:off x="6279175" y="3127459"/>
            <a:ext cx="5330738" cy="1654966"/>
          </a:xfrm>
          <a:custGeom>
            <a:avLst/>
            <a:gdLst/>
            <a:ahLst/>
            <a:cxnLst/>
            <a:rect l="0" t="0" r="r" b="b"/>
            <a:pathLst>
              <a:path w="13001" h="6222">
                <a:moveTo>
                  <a:pt x="0" y="6036"/>
                </a:moveTo>
                <a:lnTo>
                  <a:pt x="0" y="186"/>
                </a:lnTo>
                <a:cubicBezTo>
                  <a:pt x="0" y="174"/>
                  <a:pt x="1" y="162"/>
                  <a:pt x="4" y="150"/>
                </a:cubicBezTo>
                <a:cubicBezTo>
                  <a:pt x="6" y="138"/>
                  <a:pt x="10" y="126"/>
                  <a:pt x="14" y="115"/>
                </a:cubicBezTo>
                <a:cubicBezTo>
                  <a:pt x="19" y="103"/>
                  <a:pt x="25" y="93"/>
                  <a:pt x="32" y="83"/>
                </a:cubicBezTo>
                <a:cubicBezTo>
                  <a:pt x="38" y="72"/>
                  <a:pt x="46" y="63"/>
                  <a:pt x="55" y="54"/>
                </a:cubicBezTo>
                <a:cubicBezTo>
                  <a:pt x="63" y="46"/>
                  <a:pt x="73" y="38"/>
                  <a:pt x="83" y="31"/>
                </a:cubicBezTo>
                <a:cubicBezTo>
                  <a:pt x="93" y="25"/>
                  <a:pt x="104" y="19"/>
                  <a:pt x="115" y="14"/>
                </a:cubicBezTo>
                <a:cubicBezTo>
                  <a:pt x="126" y="10"/>
                  <a:pt x="138" y="6"/>
                  <a:pt x="150" y="4"/>
                </a:cubicBezTo>
                <a:cubicBezTo>
                  <a:pt x="162" y="1"/>
                  <a:pt x="174" y="0"/>
                  <a:pt x="186" y="0"/>
                </a:cubicBezTo>
                <a:lnTo>
                  <a:pt x="12815" y="0"/>
                </a:lnTo>
                <a:cubicBezTo>
                  <a:pt x="12827" y="0"/>
                  <a:pt x="12839" y="1"/>
                  <a:pt x="12851" y="4"/>
                </a:cubicBezTo>
                <a:cubicBezTo>
                  <a:pt x="12863" y="6"/>
                  <a:pt x="12875" y="10"/>
                  <a:pt x="12886" y="14"/>
                </a:cubicBezTo>
                <a:cubicBezTo>
                  <a:pt x="12897" y="19"/>
                  <a:pt x="12908" y="25"/>
                  <a:pt x="12918" y="31"/>
                </a:cubicBezTo>
                <a:cubicBezTo>
                  <a:pt x="12928" y="38"/>
                  <a:pt x="12938" y="46"/>
                  <a:pt x="12946" y="54"/>
                </a:cubicBezTo>
                <a:cubicBezTo>
                  <a:pt x="12955" y="63"/>
                  <a:pt x="12962" y="72"/>
                  <a:pt x="12969" y="83"/>
                </a:cubicBezTo>
                <a:cubicBezTo>
                  <a:pt x="12976" y="93"/>
                  <a:pt x="12982" y="103"/>
                  <a:pt x="12986" y="115"/>
                </a:cubicBezTo>
                <a:cubicBezTo>
                  <a:pt x="12991" y="126"/>
                  <a:pt x="12995" y="138"/>
                  <a:pt x="12997" y="150"/>
                </a:cubicBezTo>
                <a:cubicBezTo>
                  <a:pt x="12999" y="162"/>
                  <a:pt x="13001" y="174"/>
                  <a:pt x="13001" y="186"/>
                </a:cubicBezTo>
                <a:lnTo>
                  <a:pt x="13001" y="6036"/>
                </a:lnTo>
                <a:cubicBezTo>
                  <a:pt x="13001" y="6049"/>
                  <a:pt x="12999" y="6061"/>
                  <a:pt x="12997" y="6073"/>
                </a:cubicBezTo>
                <a:cubicBezTo>
                  <a:pt x="12995" y="6085"/>
                  <a:pt x="12991" y="6096"/>
                  <a:pt x="12986" y="6108"/>
                </a:cubicBezTo>
                <a:cubicBezTo>
                  <a:pt x="12982" y="6119"/>
                  <a:pt x="12976" y="6130"/>
                  <a:pt x="12969" y="6140"/>
                </a:cubicBezTo>
                <a:cubicBezTo>
                  <a:pt x="12962" y="6150"/>
                  <a:pt x="12955" y="6159"/>
                  <a:pt x="12946" y="6168"/>
                </a:cubicBezTo>
                <a:cubicBezTo>
                  <a:pt x="12938" y="6176"/>
                  <a:pt x="12928" y="6184"/>
                  <a:pt x="12918" y="6191"/>
                </a:cubicBezTo>
                <a:cubicBezTo>
                  <a:pt x="12908" y="6198"/>
                  <a:pt x="12897" y="6203"/>
                  <a:pt x="12886" y="6208"/>
                </a:cubicBezTo>
                <a:cubicBezTo>
                  <a:pt x="12875" y="6213"/>
                  <a:pt x="12863" y="6216"/>
                  <a:pt x="12851" y="6219"/>
                </a:cubicBezTo>
                <a:cubicBezTo>
                  <a:pt x="12839" y="6221"/>
                  <a:pt x="12827" y="6222"/>
                  <a:pt x="12815" y="6222"/>
                </a:cubicBezTo>
                <a:lnTo>
                  <a:pt x="186" y="6222"/>
                </a:lnTo>
                <a:cubicBezTo>
                  <a:pt x="174" y="6222"/>
                  <a:pt x="162" y="6221"/>
                  <a:pt x="150" y="6219"/>
                </a:cubicBezTo>
                <a:cubicBezTo>
                  <a:pt x="138" y="6216"/>
                  <a:pt x="126" y="6213"/>
                  <a:pt x="115" y="6208"/>
                </a:cubicBezTo>
                <a:cubicBezTo>
                  <a:pt x="104" y="6203"/>
                  <a:pt x="93" y="6198"/>
                  <a:pt x="83" y="6191"/>
                </a:cubicBezTo>
                <a:cubicBezTo>
                  <a:pt x="73" y="6184"/>
                  <a:pt x="63" y="6176"/>
                  <a:pt x="55" y="6168"/>
                </a:cubicBezTo>
                <a:cubicBezTo>
                  <a:pt x="46" y="6159"/>
                  <a:pt x="38" y="6150"/>
                  <a:pt x="32" y="6140"/>
                </a:cubicBezTo>
                <a:cubicBezTo>
                  <a:pt x="25" y="6130"/>
                  <a:pt x="19" y="6119"/>
                  <a:pt x="14" y="6108"/>
                </a:cubicBezTo>
                <a:cubicBezTo>
                  <a:pt x="10" y="6096"/>
                  <a:pt x="6" y="6085"/>
                  <a:pt x="4" y="6073"/>
                </a:cubicBezTo>
                <a:cubicBezTo>
                  <a:pt x="1" y="6061"/>
                  <a:pt x="0" y="6049"/>
                  <a:pt x="0" y="6036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 dirty="0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2" name="Полилиния: фигура 91">
            <a:extLst>
              <a:ext uri="{FF2B5EF4-FFF2-40B4-BE49-F238E27FC236}">
                <a16:creationId xmlns:a16="http://schemas.microsoft.com/office/drawing/2014/main" id="{91904D46-4B8D-4CE9-9FB9-AA77BABDA422}"/>
              </a:ext>
            </a:extLst>
          </p:cNvPr>
          <p:cNvSpPr/>
          <p:nvPr/>
        </p:nvSpPr>
        <p:spPr>
          <a:xfrm>
            <a:off x="6492591" y="4905059"/>
            <a:ext cx="4854288" cy="723694"/>
          </a:xfrm>
          <a:custGeom>
            <a:avLst/>
            <a:gdLst/>
            <a:ahLst/>
            <a:cxnLst/>
            <a:rect l="0" t="0" r="r" b="b"/>
            <a:pathLst>
              <a:path w="11839" h="1765">
                <a:moveTo>
                  <a:pt x="0" y="1672"/>
                </a:moveTo>
                <a:lnTo>
                  <a:pt x="0" y="93"/>
                </a:lnTo>
                <a:cubicBezTo>
                  <a:pt x="0" y="80"/>
                  <a:pt x="1" y="69"/>
                  <a:pt x="3" y="57"/>
                </a:cubicBezTo>
                <a:cubicBezTo>
                  <a:pt x="6" y="46"/>
                  <a:pt x="9" y="36"/>
                  <a:pt x="13" y="27"/>
                </a:cubicBezTo>
                <a:cubicBezTo>
                  <a:pt x="18" y="18"/>
                  <a:pt x="23" y="12"/>
                  <a:pt x="28" y="7"/>
                </a:cubicBezTo>
                <a:cubicBezTo>
                  <a:pt x="34" y="2"/>
                  <a:pt x="40" y="0"/>
                  <a:pt x="46" y="0"/>
                </a:cubicBezTo>
                <a:lnTo>
                  <a:pt x="11747" y="0"/>
                </a:lnTo>
                <a:cubicBezTo>
                  <a:pt x="11759" y="0"/>
                  <a:pt x="11771" y="2"/>
                  <a:pt x="11782" y="7"/>
                </a:cubicBezTo>
                <a:cubicBezTo>
                  <a:pt x="11794" y="12"/>
                  <a:pt x="11804" y="18"/>
                  <a:pt x="11812" y="27"/>
                </a:cubicBezTo>
                <a:cubicBezTo>
                  <a:pt x="11821" y="36"/>
                  <a:pt x="11828" y="46"/>
                  <a:pt x="11832" y="57"/>
                </a:cubicBezTo>
                <a:cubicBezTo>
                  <a:pt x="11837" y="69"/>
                  <a:pt x="11839" y="80"/>
                  <a:pt x="11839" y="93"/>
                </a:cubicBezTo>
                <a:lnTo>
                  <a:pt x="11839" y="1672"/>
                </a:lnTo>
                <a:cubicBezTo>
                  <a:pt x="11839" y="1685"/>
                  <a:pt x="11837" y="1696"/>
                  <a:pt x="11832" y="1708"/>
                </a:cubicBezTo>
                <a:cubicBezTo>
                  <a:pt x="11828" y="1719"/>
                  <a:pt x="11821" y="1729"/>
                  <a:pt x="11812" y="1738"/>
                </a:cubicBezTo>
                <a:cubicBezTo>
                  <a:pt x="11804" y="1747"/>
                  <a:pt x="11794" y="1753"/>
                  <a:pt x="11782" y="1758"/>
                </a:cubicBezTo>
                <a:cubicBezTo>
                  <a:pt x="11771" y="1763"/>
                  <a:pt x="11759" y="1765"/>
                  <a:pt x="11747" y="1765"/>
                </a:cubicBezTo>
                <a:lnTo>
                  <a:pt x="46" y="1765"/>
                </a:lnTo>
                <a:cubicBezTo>
                  <a:pt x="40" y="1765"/>
                  <a:pt x="34" y="1763"/>
                  <a:pt x="28" y="1758"/>
                </a:cubicBezTo>
                <a:cubicBezTo>
                  <a:pt x="23" y="1753"/>
                  <a:pt x="18" y="1747"/>
                  <a:pt x="13" y="1738"/>
                </a:cubicBezTo>
                <a:cubicBezTo>
                  <a:pt x="9" y="1729"/>
                  <a:pt x="6" y="1719"/>
                  <a:pt x="3" y="1708"/>
                </a:cubicBezTo>
                <a:cubicBezTo>
                  <a:pt x="1" y="1696"/>
                  <a:pt x="0" y="1685"/>
                  <a:pt x="0" y="1672"/>
                </a:cubicBezTo>
                <a:close/>
              </a:path>
            </a:pathLst>
          </a:custGeom>
          <a:solidFill>
            <a:srgbClr val="F9FAF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3" name="Полилиния: фигура 92">
            <a:extLst>
              <a:ext uri="{FF2B5EF4-FFF2-40B4-BE49-F238E27FC236}">
                <a16:creationId xmlns:a16="http://schemas.microsoft.com/office/drawing/2014/main" id="{61FC3998-70A0-4FAB-A138-E46B90223FAF}"/>
              </a:ext>
            </a:extLst>
          </p:cNvPr>
          <p:cNvSpPr/>
          <p:nvPr/>
        </p:nvSpPr>
        <p:spPr>
          <a:xfrm>
            <a:off x="6473319" y="4905059"/>
            <a:ext cx="38542" cy="723694"/>
          </a:xfrm>
          <a:custGeom>
            <a:avLst/>
            <a:gdLst/>
            <a:ahLst/>
            <a:cxnLst/>
            <a:rect l="0" t="0" r="r" b="b"/>
            <a:pathLst>
              <a:path w="94" h="1765">
                <a:moveTo>
                  <a:pt x="0" y="0"/>
                </a:moveTo>
                <a:lnTo>
                  <a:pt x="94" y="0"/>
                </a:lnTo>
                <a:lnTo>
                  <a:pt x="94" y="1765"/>
                </a:lnTo>
                <a:lnTo>
                  <a:pt x="0" y="1765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7B-9563-49C3-BC67-629CEC55BAB3}"/>
              </a:ext>
            </a:extLst>
          </p:cNvPr>
          <p:cNvSpPr txBox="1"/>
          <p:nvPr/>
        </p:nvSpPr>
        <p:spPr>
          <a:xfrm>
            <a:off x="10073090" y="2485359"/>
            <a:ext cx="506549" cy="41537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2699" b="1" dirty="0">
                <a:solidFill>
                  <a:srgbClr val="102D69"/>
                </a:solidFill>
                <a:latin typeface="HSE Sans" panose="02000000000000000000" pitchFamily="50" charset="-52"/>
              </a:rPr>
              <a:t>4%</a:t>
            </a:r>
          </a:p>
        </p:txBody>
      </p:sp>
      <p:sp>
        <p:nvSpPr>
          <p:cNvPr id="95" name="Полилиния: фигура 94">
            <a:extLst>
              <a:ext uri="{FF2B5EF4-FFF2-40B4-BE49-F238E27FC236}">
                <a16:creationId xmlns:a16="http://schemas.microsoft.com/office/drawing/2014/main" id="{ED20DC59-B838-4D1E-BCAA-D734E2D4CA20}"/>
              </a:ext>
            </a:extLst>
          </p:cNvPr>
          <p:cNvSpPr/>
          <p:nvPr/>
        </p:nvSpPr>
        <p:spPr>
          <a:xfrm>
            <a:off x="6471838" y="3847873"/>
            <a:ext cx="457588" cy="457178"/>
          </a:xfrm>
          <a:custGeom>
            <a:avLst/>
            <a:gdLst/>
            <a:ahLst/>
            <a:cxnLst/>
            <a:rect l="0" t="0" r="r" b="b"/>
            <a:pathLst>
              <a:path w="1116" h="1115">
                <a:moveTo>
                  <a:pt x="1116" y="558"/>
                </a:moveTo>
                <a:cubicBezTo>
                  <a:pt x="1116" y="594"/>
                  <a:pt x="1112" y="630"/>
                  <a:pt x="1105" y="666"/>
                </a:cubicBezTo>
                <a:cubicBezTo>
                  <a:pt x="1098" y="702"/>
                  <a:pt x="1087" y="737"/>
                  <a:pt x="1073" y="771"/>
                </a:cubicBezTo>
                <a:cubicBezTo>
                  <a:pt x="1059" y="805"/>
                  <a:pt x="1042" y="837"/>
                  <a:pt x="1022" y="867"/>
                </a:cubicBezTo>
                <a:cubicBezTo>
                  <a:pt x="1001" y="898"/>
                  <a:pt x="978" y="926"/>
                  <a:pt x="952" y="952"/>
                </a:cubicBezTo>
                <a:cubicBezTo>
                  <a:pt x="927" y="977"/>
                  <a:pt x="898" y="1001"/>
                  <a:pt x="868" y="1021"/>
                </a:cubicBezTo>
                <a:cubicBezTo>
                  <a:pt x="838" y="1041"/>
                  <a:pt x="805" y="1058"/>
                  <a:pt x="772" y="1072"/>
                </a:cubicBezTo>
                <a:cubicBezTo>
                  <a:pt x="738" y="1086"/>
                  <a:pt x="703" y="1097"/>
                  <a:pt x="667" y="1104"/>
                </a:cubicBezTo>
                <a:cubicBezTo>
                  <a:pt x="631" y="1111"/>
                  <a:pt x="595" y="1115"/>
                  <a:pt x="558" y="1115"/>
                </a:cubicBezTo>
                <a:cubicBezTo>
                  <a:pt x="522" y="1115"/>
                  <a:pt x="486" y="1111"/>
                  <a:pt x="450" y="1104"/>
                </a:cubicBezTo>
                <a:cubicBezTo>
                  <a:pt x="414" y="1097"/>
                  <a:pt x="379" y="1086"/>
                  <a:pt x="344" y="1072"/>
                </a:cubicBezTo>
                <a:cubicBezTo>
                  <a:pt x="310" y="1058"/>
                  <a:pt x="278" y="1041"/>
                  <a:pt x="248" y="1021"/>
                </a:cubicBezTo>
                <a:cubicBezTo>
                  <a:pt x="218" y="1001"/>
                  <a:pt x="189" y="977"/>
                  <a:pt x="164" y="952"/>
                </a:cubicBezTo>
                <a:cubicBezTo>
                  <a:pt x="138" y="926"/>
                  <a:pt x="115" y="898"/>
                  <a:pt x="94" y="867"/>
                </a:cubicBezTo>
                <a:cubicBezTo>
                  <a:pt x="74" y="837"/>
                  <a:pt x="57" y="805"/>
                  <a:pt x="43" y="771"/>
                </a:cubicBezTo>
                <a:cubicBezTo>
                  <a:pt x="29" y="737"/>
                  <a:pt x="18" y="702"/>
                  <a:pt x="11" y="666"/>
                </a:cubicBezTo>
                <a:cubicBezTo>
                  <a:pt x="4" y="630"/>
                  <a:pt x="0" y="594"/>
                  <a:pt x="0" y="558"/>
                </a:cubicBezTo>
                <a:cubicBezTo>
                  <a:pt x="0" y="521"/>
                  <a:pt x="4" y="485"/>
                  <a:pt x="11" y="449"/>
                </a:cubicBezTo>
                <a:cubicBezTo>
                  <a:pt x="18" y="413"/>
                  <a:pt x="29" y="378"/>
                  <a:pt x="43" y="344"/>
                </a:cubicBezTo>
                <a:cubicBezTo>
                  <a:pt x="57" y="311"/>
                  <a:pt x="74" y="279"/>
                  <a:pt x="94" y="248"/>
                </a:cubicBezTo>
                <a:cubicBezTo>
                  <a:pt x="115" y="218"/>
                  <a:pt x="138" y="190"/>
                  <a:pt x="164" y="164"/>
                </a:cubicBezTo>
                <a:cubicBezTo>
                  <a:pt x="189" y="138"/>
                  <a:pt x="218" y="115"/>
                  <a:pt x="248" y="94"/>
                </a:cubicBezTo>
                <a:cubicBezTo>
                  <a:pt x="278" y="73"/>
                  <a:pt x="310" y="56"/>
                  <a:pt x="344" y="42"/>
                </a:cubicBezTo>
                <a:cubicBezTo>
                  <a:pt x="379" y="28"/>
                  <a:pt x="414" y="17"/>
                  <a:pt x="450" y="10"/>
                </a:cubicBezTo>
                <a:cubicBezTo>
                  <a:pt x="486" y="3"/>
                  <a:pt x="522" y="0"/>
                  <a:pt x="558" y="0"/>
                </a:cubicBezTo>
                <a:cubicBezTo>
                  <a:pt x="595" y="0"/>
                  <a:pt x="631" y="3"/>
                  <a:pt x="667" y="10"/>
                </a:cubicBezTo>
                <a:cubicBezTo>
                  <a:pt x="703" y="17"/>
                  <a:pt x="738" y="28"/>
                  <a:pt x="772" y="42"/>
                </a:cubicBezTo>
                <a:cubicBezTo>
                  <a:pt x="805" y="56"/>
                  <a:pt x="838" y="73"/>
                  <a:pt x="868" y="94"/>
                </a:cubicBezTo>
                <a:cubicBezTo>
                  <a:pt x="898" y="115"/>
                  <a:pt x="927" y="138"/>
                  <a:pt x="952" y="164"/>
                </a:cubicBezTo>
                <a:cubicBezTo>
                  <a:pt x="978" y="190"/>
                  <a:pt x="1001" y="218"/>
                  <a:pt x="1022" y="248"/>
                </a:cubicBezTo>
                <a:cubicBezTo>
                  <a:pt x="1042" y="279"/>
                  <a:pt x="1059" y="311"/>
                  <a:pt x="1073" y="344"/>
                </a:cubicBezTo>
                <a:cubicBezTo>
                  <a:pt x="1087" y="378"/>
                  <a:pt x="1098" y="413"/>
                  <a:pt x="1105" y="449"/>
                </a:cubicBezTo>
                <a:cubicBezTo>
                  <a:pt x="1112" y="485"/>
                  <a:pt x="1116" y="521"/>
                  <a:pt x="1116" y="558"/>
                </a:cubicBezTo>
                <a:close/>
              </a:path>
            </a:pathLst>
          </a:custGeom>
          <a:solidFill>
            <a:srgbClr val="005BFF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E8207C3B-5A1E-4CB0-9409-CDFEE9B2CB8C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605506" y="3999992"/>
            <a:ext cx="189842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0737A2F-A609-43C0-875F-1F4F74811B03}"/>
              </a:ext>
            </a:extLst>
          </p:cNvPr>
          <p:cNvSpPr txBox="1"/>
          <p:nvPr/>
        </p:nvSpPr>
        <p:spPr>
          <a:xfrm>
            <a:off x="6472249" y="3456708"/>
            <a:ext cx="2290692" cy="231282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503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Процесс</a:t>
            </a:r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возврата</a:t>
            </a:r>
            <a:r>
              <a:rPr lang="en-US" sz="1503" b="1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 </a:t>
            </a:r>
            <a:r>
              <a:rPr lang="en-US" sz="1503" b="1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сегодня</a:t>
            </a:r>
            <a:endParaRPr lang="en-US" sz="1503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98" name="Полилиния: фигура 97">
            <a:extLst>
              <a:ext uri="{FF2B5EF4-FFF2-40B4-BE49-F238E27FC236}">
                <a16:creationId xmlns:a16="http://schemas.microsoft.com/office/drawing/2014/main" id="{10DB0031-C950-4702-B8E1-662246E000C3}"/>
              </a:ext>
            </a:extLst>
          </p:cNvPr>
          <p:cNvSpPr/>
          <p:nvPr/>
        </p:nvSpPr>
        <p:spPr>
          <a:xfrm>
            <a:off x="10679107" y="3847873"/>
            <a:ext cx="457178" cy="457178"/>
          </a:xfrm>
          <a:custGeom>
            <a:avLst/>
            <a:gdLst/>
            <a:ahLst/>
            <a:cxnLst/>
            <a:rect l="0" t="0" r="r" b="b"/>
            <a:pathLst>
              <a:path w="1115" h="1115">
                <a:moveTo>
                  <a:pt x="1115" y="558"/>
                </a:moveTo>
                <a:cubicBezTo>
                  <a:pt x="1115" y="594"/>
                  <a:pt x="1111" y="630"/>
                  <a:pt x="1104" y="666"/>
                </a:cubicBezTo>
                <a:cubicBezTo>
                  <a:pt x="1097" y="702"/>
                  <a:pt x="1086" y="737"/>
                  <a:pt x="1072" y="771"/>
                </a:cubicBezTo>
                <a:cubicBezTo>
                  <a:pt x="1058" y="805"/>
                  <a:pt x="1041" y="837"/>
                  <a:pt x="1021" y="867"/>
                </a:cubicBezTo>
                <a:cubicBezTo>
                  <a:pt x="1001" y="898"/>
                  <a:pt x="977" y="926"/>
                  <a:pt x="952" y="952"/>
                </a:cubicBezTo>
                <a:cubicBezTo>
                  <a:pt x="926" y="977"/>
                  <a:pt x="898" y="1001"/>
                  <a:pt x="867" y="1021"/>
                </a:cubicBezTo>
                <a:cubicBezTo>
                  <a:pt x="837" y="1041"/>
                  <a:pt x="805" y="1058"/>
                  <a:pt x="771" y="1072"/>
                </a:cubicBezTo>
                <a:cubicBezTo>
                  <a:pt x="737" y="1086"/>
                  <a:pt x="702" y="1097"/>
                  <a:pt x="666" y="1104"/>
                </a:cubicBezTo>
                <a:cubicBezTo>
                  <a:pt x="630" y="1111"/>
                  <a:pt x="594" y="1115"/>
                  <a:pt x="558" y="1115"/>
                </a:cubicBezTo>
                <a:cubicBezTo>
                  <a:pt x="521" y="1115"/>
                  <a:pt x="485" y="1111"/>
                  <a:pt x="449" y="1104"/>
                </a:cubicBezTo>
                <a:cubicBezTo>
                  <a:pt x="413" y="1097"/>
                  <a:pt x="378" y="1086"/>
                  <a:pt x="344" y="1072"/>
                </a:cubicBezTo>
                <a:cubicBezTo>
                  <a:pt x="311" y="1058"/>
                  <a:pt x="279" y="1041"/>
                  <a:pt x="248" y="1021"/>
                </a:cubicBezTo>
                <a:cubicBezTo>
                  <a:pt x="218" y="1001"/>
                  <a:pt x="190" y="977"/>
                  <a:pt x="164" y="952"/>
                </a:cubicBezTo>
                <a:cubicBezTo>
                  <a:pt x="138" y="926"/>
                  <a:pt x="114" y="898"/>
                  <a:pt x="93" y="867"/>
                </a:cubicBezTo>
                <a:cubicBezTo>
                  <a:pt x="73" y="837"/>
                  <a:pt x="56" y="805"/>
                  <a:pt x="42" y="771"/>
                </a:cubicBezTo>
                <a:cubicBezTo>
                  <a:pt x="28" y="737"/>
                  <a:pt x="17" y="702"/>
                  <a:pt x="10" y="666"/>
                </a:cubicBezTo>
                <a:cubicBezTo>
                  <a:pt x="3" y="630"/>
                  <a:pt x="0" y="594"/>
                  <a:pt x="0" y="558"/>
                </a:cubicBezTo>
                <a:cubicBezTo>
                  <a:pt x="0" y="521"/>
                  <a:pt x="3" y="485"/>
                  <a:pt x="10" y="449"/>
                </a:cubicBezTo>
                <a:cubicBezTo>
                  <a:pt x="17" y="413"/>
                  <a:pt x="28" y="378"/>
                  <a:pt x="42" y="344"/>
                </a:cubicBezTo>
                <a:cubicBezTo>
                  <a:pt x="56" y="311"/>
                  <a:pt x="73" y="279"/>
                  <a:pt x="93" y="248"/>
                </a:cubicBezTo>
                <a:cubicBezTo>
                  <a:pt x="114" y="218"/>
                  <a:pt x="138" y="190"/>
                  <a:pt x="164" y="164"/>
                </a:cubicBezTo>
                <a:cubicBezTo>
                  <a:pt x="190" y="138"/>
                  <a:pt x="218" y="115"/>
                  <a:pt x="248" y="94"/>
                </a:cubicBezTo>
                <a:cubicBezTo>
                  <a:pt x="279" y="73"/>
                  <a:pt x="311" y="56"/>
                  <a:pt x="344" y="42"/>
                </a:cubicBezTo>
                <a:cubicBezTo>
                  <a:pt x="378" y="28"/>
                  <a:pt x="413" y="17"/>
                  <a:pt x="449" y="10"/>
                </a:cubicBezTo>
                <a:cubicBezTo>
                  <a:pt x="485" y="3"/>
                  <a:pt x="521" y="0"/>
                  <a:pt x="558" y="0"/>
                </a:cubicBezTo>
                <a:cubicBezTo>
                  <a:pt x="594" y="0"/>
                  <a:pt x="630" y="3"/>
                  <a:pt x="666" y="10"/>
                </a:cubicBezTo>
                <a:cubicBezTo>
                  <a:pt x="702" y="17"/>
                  <a:pt x="737" y="28"/>
                  <a:pt x="771" y="42"/>
                </a:cubicBezTo>
                <a:cubicBezTo>
                  <a:pt x="805" y="56"/>
                  <a:pt x="837" y="73"/>
                  <a:pt x="867" y="94"/>
                </a:cubicBezTo>
                <a:cubicBezTo>
                  <a:pt x="898" y="115"/>
                  <a:pt x="926" y="138"/>
                  <a:pt x="952" y="164"/>
                </a:cubicBezTo>
                <a:cubicBezTo>
                  <a:pt x="977" y="190"/>
                  <a:pt x="1001" y="218"/>
                  <a:pt x="1021" y="248"/>
                </a:cubicBezTo>
                <a:cubicBezTo>
                  <a:pt x="1041" y="279"/>
                  <a:pt x="1058" y="311"/>
                  <a:pt x="1072" y="344"/>
                </a:cubicBezTo>
                <a:cubicBezTo>
                  <a:pt x="1086" y="378"/>
                  <a:pt x="1097" y="413"/>
                  <a:pt x="1104" y="449"/>
                </a:cubicBezTo>
                <a:cubicBezTo>
                  <a:pt x="1111" y="485"/>
                  <a:pt x="1115" y="521"/>
                  <a:pt x="1115" y="558"/>
                </a:cubicBezTo>
                <a:close/>
              </a:path>
            </a:pathLst>
          </a:custGeom>
          <a:solidFill>
            <a:srgbClr val="FF6A0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FFFFFF"/>
              </a:solidFill>
              <a:latin typeface="HSE Sans" panose="02000000000000000000" pitchFamily="50" charset="-52"/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EFFDDECE-F9D0-4B53-A7AF-4A1265C86977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0821795" y="3999992"/>
            <a:ext cx="170981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DA208E2-D478-492D-A618-1A37059E6A65}"/>
              </a:ext>
            </a:extLst>
          </p:cNvPr>
          <p:cNvSpPr txBox="1"/>
          <p:nvPr/>
        </p:nvSpPr>
        <p:spPr>
          <a:xfrm>
            <a:off x="6479629" y="4403047"/>
            <a:ext cx="428002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Запрос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C0984AB2-5A55-400F-9326-7FC33BAEA2D5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6663981" y="5190847"/>
            <a:ext cx="151709" cy="15170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3BDE8B6-3218-4AA6-B4A1-34081A6FE5CA}"/>
              </a:ext>
            </a:extLst>
          </p:cNvPr>
          <p:cNvSpPr txBox="1"/>
          <p:nvPr/>
        </p:nvSpPr>
        <p:spPr>
          <a:xfrm>
            <a:off x="10460564" y="4403047"/>
            <a:ext cx="841577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Возврат денег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5A3187-2DCC-4732-BF5F-D1E2B622609B}"/>
              </a:ext>
            </a:extLst>
          </p:cNvPr>
          <p:cNvSpPr txBox="1"/>
          <p:nvPr/>
        </p:nvSpPr>
        <p:spPr>
          <a:xfrm>
            <a:off x="6930497" y="5081371"/>
            <a:ext cx="867225" cy="18402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96" dirty="0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50% </a:t>
            </a:r>
            <a:r>
              <a:rPr lang="en-US" sz="1196" dirty="0" err="1">
                <a:solidFill>
                  <a:srgbClr val="0E2D69"/>
                </a:solidFill>
                <a:latin typeface="HSE Sans" panose="02000000000000000000" pitchFamily="50" charset="-52"/>
                <a:ea typeface="Arial"/>
              </a:rPr>
              <a:t>товаров</a:t>
            </a:r>
            <a:endParaRPr lang="en-US" sz="1196" dirty="0">
              <a:solidFill>
                <a:srgbClr val="0E2D69"/>
              </a:solidFill>
              <a:latin typeface="HSE Sans" panose="02000000000000000000" pitchFamily="50" charset="-52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3BD6DF4-93A1-407C-8CB5-6708DACEBA02}"/>
              </a:ext>
            </a:extLst>
          </p:cNvPr>
          <p:cNvSpPr txBox="1"/>
          <p:nvPr/>
        </p:nvSpPr>
        <p:spPr>
          <a:xfrm>
            <a:off x="6930498" y="5308114"/>
            <a:ext cx="3932167" cy="161263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048">
                <a:solidFill>
                  <a:srgbClr val="4B5563"/>
                </a:solidFill>
                <a:latin typeface="HSE Sans" panose="02000000000000000000" pitchFamily="50" charset="-52"/>
                <a:ea typeface="Arial"/>
              </a:rPr>
              <a:t>требуют предпродажной подготовки перед повторной продажей</a:t>
            </a:r>
            <a:endParaRPr lang="en-US" sz="1048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5" name="Полилиния: фигура 104">
            <a:extLst>
              <a:ext uri="{FF2B5EF4-FFF2-40B4-BE49-F238E27FC236}">
                <a16:creationId xmlns:a16="http://schemas.microsoft.com/office/drawing/2014/main" id="{D032A76B-5844-49A8-8465-CE6B52754E81}"/>
              </a:ext>
            </a:extLst>
          </p:cNvPr>
          <p:cNvSpPr/>
          <p:nvPr/>
        </p:nvSpPr>
        <p:spPr>
          <a:xfrm>
            <a:off x="7004871" y="4190244"/>
            <a:ext cx="3379428" cy="38542"/>
          </a:xfrm>
          <a:custGeom>
            <a:avLst/>
            <a:gdLst/>
            <a:ahLst/>
            <a:cxnLst/>
            <a:rect l="0" t="0" r="r" b="b"/>
            <a:pathLst>
              <a:path w="8242" h="94">
                <a:moveTo>
                  <a:pt x="0" y="0"/>
                </a:moveTo>
                <a:lnTo>
                  <a:pt x="8242" y="0"/>
                </a:lnTo>
                <a:lnTo>
                  <a:pt x="8242" y="94"/>
                </a:lnTo>
                <a:lnTo>
                  <a:pt x="0" y="94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734">
              <a:solidFill>
                <a:srgbClr val="000000"/>
              </a:solidFill>
              <a:latin typeface="HSE Sans" panose="02000000000000000000" pitchFamily="50" charset="-52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B20F69-3650-46A2-86B3-8AB3D565EDF5}"/>
              </a:ext>
            </a:extLst>
          </p:cNvPr>
          <p:cNvSpPr txBox="1"/>
          <p:nvPr/>
        </p:nvSpPr>
        <p:spPr>
          <a:xfrm>
            <a:off x="8384060" y="4034844"/>
            <a:ext cx="418384" cy="169277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en-US" sz="1100" dirty="0">
                <a:solidFill>
                  <a:srgbClr val="6B7280"/>
                </a:solidFill>
                <a:latin typeface="HSE Sans" panose="02000000000000000000" pitchFamily="50" charset="-52"/>
              </a:rPr>
              <a:t>5 </a:t>
            </a:r>
            <a:r>
              <a:rPr lang="en-US" sz="1100" dirty="0" err="1">
                <a:solidFill>
                  <a:srgbClr val="6B7280"/>
                </a:solidFill>
                <a:latin typeface="HSE Sans" panose="02000000000000000000" pitchFamily="50" charset="-52"/>
              </a:rPr>
              <a:t>дней</a:t>
            </a:r>
            <a:endParaRPr lang="en-US" sz="1100" dirty="0">
              <a:solidFill>
                <a:srgbClr val="6B7280"/>
              </a:solidFill>
              <a:latin typeface="HSE Sans" panose="02000000000000000000" pitchFamily="50" charset="-52"/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9C5A76D2-0878-4DBA-BDEB-FE6511595C97}"/>
              </a:ext>
            </a:extLst>
          </p:cNvPr>
          <p:cNvSpPr/>
          <p:nvPr/>
        </p:nvSpPr>
        <p:spPr>
          <a:xfrm>
            <a:off x="9365153" y="1946630"/>
            <a:ext cx="1904928" cy="1093930"/>
          </a:xfrm>
          <a:prstGeom prst="rect">
            <a:avLst/>
          </a:prstGeom>
          <a:noFill/>
          <a:ln>
            <a:solidFill>
              <a:srgbClr val="0E2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E555D4AE-F376-41CB-AC25-A21D24865C41}"/>
              </a:ext>
            </a:extLst>
          </p:cNvPr>
          <p:cNvSpPr/>
          <p:nvPr/>
        </p:nvSpPr>
        <p:spPr>
          <a:xfrm>
            <a:off x="7391400" y="4228786"/>
            <a:ext cx="59267" cy="7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9875BA63-D2E9-4A95-A4F7-781B89D478E1}"/>
              </a:ext>
            </a:extLst>
          </p:cNvPr>
          <p:cNvSpPr/>
          <p:nvPr/>
        </p:nvSpPr>
        <p:spPr>
          <a:xfrm>
            <a:off x="8089899" y="4228786"/>
            <a:ext cx="59267" cy="7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51E9BAFC-8B06-4A55-A940-8B52B9C41F13}"/>
              </a:ext>
            </a:extLst>
          </p:cNvPr>
          <p:cNvSpPr/>
          <p:nvPr/>
        </p:nvSpPr>
        <p:spPr>
          <a:xfrm>
            <a:off x="8970428" y="4224554"/>
            <a:ext cx="59267" cy="7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4D5F3868-5AF2-4853-8711-963BFABE1048}"/>
              </a:ext>
            </a:extLst>
          </p:cNvPr>
          <p:cNvSpPr/>
          <p:nvPr/>
        </p:nvSpPr>
        <p:spPr>
          <a:xfrm>
            <a:off x="9782020" y="4224554"/>
            <a:ext cx="59267" cy="7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BBEBF5-1B63-1E04-753A-80353A531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101" y="4483678"/>
            <a:ext cx="4777614" cy="144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0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E7D87-1A87-0AA5-360F-CD24F8CEC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633BB17-99CA-E7C6-EAB1-B4585BD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5245560" cy="408109"/>
          </a:xfrm>
        </p:spPr>
        <p:txBody>
          <a:bodyPr/>
          <a:lstStyle/>
          <a:p>
            <a:r>
              <a:rPr lang="ru-RU" dirty="0"/>
              <a:t>Анализ рынка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3921F9-C989-44D2-6E27-9CB380C50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247245"/>
            <a:ext cx="2114913" cy="290670"/>
          </a:xfrm>
        </p:spPr>
        <p:txBody>
          <a:bodyPr>
            <a:normAutofit/>
          </a:bodyPr>
          <a:lstStyle/>
          <a:p>
            <a:r>
              <a:rPr lang="ru-RU" dirty="0"/>
              <a:t>5 сил Портера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B392CF4-CF3B-C866-7383-2363E5AAF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0675CB9-1FB0-7737-B67E-2AEC94305F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/>
              <a:t>Разработка прототипа решения оптимизации процесса возвратов на торговой</a:t>
            </a:r>
            <a:br>
              <a:rPr lang="ru-RU" sz="900" dirty="0"/>
            </a:br>
            <a:r>
              <a:rPr lang="ru-RU" sz="900" dirty="0"/>
              <a:t>площадке </a:t>
            </a:r>
            <a:r>
              <a:rPr lang="en" sz="900" dirty="0"/>
              <a:t>Ozon </a:t>
            </a:r>
            <a:r>
              <a:rPr lang="ru-RU" sz="900" dirty="0"/>
              <a:t>с целью роста </a:t>
            </a:r>
            <a:r>
              <a:rPr lang="en" sz="900" dirty="0"/>
              <a:t>GMV</a:t>
            </a:r>
            <a:endParaRPr lang="ru-RU" sz="9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7B56454-C0CB-408C-9614-A980524A64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Описание бизнеса и анализ рынка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DBC8D1-ADC7-53FE-404B-9A41C90C6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97" y="2581739"/>
            <a:ext cx="4397885" cy="31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FA4CD4E-A96B-AB6A-FCE3-BCB0B867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2" y="2684684"/>
            <a:ext cx="5073581" cy="31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F79CF85F-BE2A-65AF-A515-5C02BCC339EB}"/>
              </a:ext>
            </a:extLst>
          </p:cNvPr>
          <p:cNvSpPr txBox="1">
            <a:spLocks/>
          </p:cNvSpPr>
          <p:nvPr/>
        </p:nvSpPr>
        <p:spPr>
          <a:xfrm>
            <a:off x="6259892" y="2247245"/>
            <a:ext cx="2114913" cy="290670"/>
          </a:xfrm>
          <a:prstGeom prst="rect">
            <a:avLst/>
          </a:prstGeom>
        </p:spPr>
        <p:txBody>
          <a:bodyPr vert="horz" lIns="0" tIns="0" rIns="0" bIns="45720" rtlCol="0">
            <a:normAutofit fontScale="925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KSF (</a:t>
            </a:r>
            <a:r>
              <a:rPr lang="ru-RU" dirty="0"/>
              <a:t>Ключевые факторы успеха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259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415-34ED-6583-71A4-66C24C34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C16CBF6-0A5F-FFEC-81C6-B7099086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6892804" cy="408109"/>
          </a:xfrm>
        </p:spPr>
        <p:txBody>
          <a:bodyPr>
            <a:normAutofit/>
          </a:bodyPr>
          <a:lstStyle/>
          <a:p>
            <a:r>
              <a:rPr lang="ru-RU" dirty="0"/>
              <a:t>Исследование аудитории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95A40B-F416-33AD-71C3-A405589D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55F71C6-0C8F-7BB1-8B8F-8088E5A085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/>
              <a:t>Разработка прототипа решения оптимизации процесса возвратов на торговой</a:t>
            </a:r>
            <a:br>
              <a:rPr lang="ru-RU" sz="900" dirty="0"/>
            </a:br>
            <a:r>
              <a:rPr lang="ru-RU" sz="900" dirty="0"/>
              <a:t>площадке </a:t>
            </a:r>
            <a:r>
              <a:rPr lang="en" sz="900" dirty="0"/>
              <a:t>Ozon </a:t>
            </a:r>
            <a:r>
              <a:rPr lang="ru-RU" sz="900" dirty="0"/>
              <a:t>с целью роста </a:t>
            </a:r>
            <a:r>
              <a:rPr lang="en" sz="900" dirty="0"/>
              <a:t>GMV</a:t>
            </a:r>
            <a:endParaRPr lang="ru-RU" sz="9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462F742-B61B-1FBB-D836-CC948D3321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Результаты исследования аудитории и ключевые потребности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EEAEB81-A56E-10DB-5543-AAA5CDB859DF}"/>
              </a:ext>
            </a:extLst>
          </p:cNvPr>
          <p:cNvSpPr txBox="1">
            <a:spLocks/>
          </p:cNvSpPr>
          <p:nvPr/>
        </p:nvSpPr>
        <p:spPr>
          <a:xfrm>
            <a:off x="585898" y="2346860"/>
            <a:ext cx="4811292" cy="180139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Методы исследования: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Фокус-группы с покупателями и продавцами.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Тестирование процесса возврата (проживание опыта).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Глубинные интервью для выявления скрытых барьеров.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47A200-03DF-6C7A-B349-3041D5BA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92" y="2000250"/>
            <a:ext cx="5728010" cy="4296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2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674E-8FA1-40F7-4D2E-6E9354E8A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E8E05CB-35F1-5DD7-C358-AAD70315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6892804" cy="408109"/>
          </a:xfrm>
        </p:spPr>
        <p:txBody>
          <a:bodyPr>
            <a:normAutofit/>
          </a:bodyPr>
          <a:lstStyle/>
          <a:p>
            <a:r>
              <a:rPr lang="ru-RU" dirty="0"/>
              <a:t>Ключевые потребности аудитории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B3B711-8FCB-9B99-9398-98A28DDD1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5" y="2346860"/>
            <a:ext cx="5330455" cy="3314508"/>
          </a:xfrm>
        </p:spPr>
        <p:txBody>
          <a:bodyPr>
            <a:normAutofit/>
          </a:bodyPr>
          <a:lstStyle/>
          <a:p>
            <a:r>
              <a:rPr lang="ru-RU" b="1" dirty="0"/>
              <a:t>Основные проблемы покупателей:</a:t>
            </a:r>
            <a:endParaRPr lang="ru-RU" dirty="0"/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Сложный и долгий процесс возврата.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Необходимость лично посещать пункт выдачи.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Отсутствие альтернатив (обмена, компенсации).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Несоответствие товара описанию (особенно одежда и электроника).</a:t>
            </a:r>
          </a:p>
          <a:p>
            <a:r>
              <a:rPr lang="ru-RU" b="1" dirty="0"/>
              <a:t>Основные проблемы продавцов:</a:t>
            </a:r>
            <a:endParaRPr lang="ru-RU" dirty="0"/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Высокие издержки из-за частых возвратов.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Нехватка аналитики для улучшения ассортимента.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Автоматическое одобрение возвратов в ущерб продавцам.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84C155-78F3-9734-5D66-3F320A769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BC90D2D-3E0D-4A88-2BF9-F0EDA0225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/>
              <a:t>Разработка прототипа решения оптимизации процесса возвратов на торговой</a:t>
            </a:r>
            <a:br>
              <a:rPr lang="ru-RU" sz="900" dirty="0"/>
            </a:br>
            <a:r>
              <a:rPr lang="ru-RU" sz="900" dirty="0"/>
              <a:t>площадке </a:t>
            </a:r>
            <a:r>
              <a:rPr lang="en" sz="900" dirty="0"/>
              <a:t>Ozon </a:t>
            </a:r>
            <a:r>
              <a:rPr lang="ru-RU" sz="900" dirty="0"/>
              <a:t>с целью роста </a:t>
            </a:r>
            <a:r>
              <a:rPr lang="en" sz="900" dirty="0"/>
              <a:t>GMV</a:t>
            </a:r>
            <a:endParaRPr lang="ru-RU" sz="9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F24A011-8174-7B03-62DC-07549C6437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Результаты исследования аудитории и ключевые потребности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0757BB7-B6E2-9719-C48C-E7646436EAC3}"/>
              </a:ext>
            </a:extLst>
          </p:cNvPr>
          <p:cNvSpPr txBox="1">
            <a:spLocks/>
          </p:cNvSpPr>
          <p:nvPr/>
        </p:nvSpPr>
        <p:spPr>
          <a:xfrm>
            <a:off x="6360544" y="2346860"/>
            <a:ext cx="5245561" cy="3454889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Что хотят покупатели?</a:t>
            </a:r>
            <a:endParaRPr lang="ru-RU" dirty="0"/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Простой и быстрый возврат.</a:t>
            </a:r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Альтернативы возврату (обмен, бонусы, помощь в подборе).</a:t>
            </a:r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Четкие правила и мгновенный возврат денег.</a:t>
            </a:r>
          </a:p>
          <a:p>
            <a:r>
              <a:rPr lang="ru-RU" b="1" dirty="0"/>
              <a:t>Что нужно продавцам?</a:t>
            </a:r>
            <a:endParaRPr lang="ru-RU" dirty="0"/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Защита от недобросовестных покупателей.</a:t>
            </a:r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Подробная аналитика причин возвратов.</a:t>
            </a:r>
          </a:p>
          <a:p>
            <a:pPr marL="285750" indent="-285750">
              <a:buFont typeface="Системный шрифт, обычный"/>
              <a:buChar char="+"/>
            </a:pPr>
            <a:r>
              <a:rPr lang="ru-RU" dirty="0"/>
              <a:t>Упрощение логистики и снижение издержек.</a:t>
            </a:r>
          </a:p>
        </p:txBody>
      </p:sp>
    </p:spTree>
    <p:extLst>
      <p:ext uri="{BB962C8B-B14F-4D97-AF65-F5344CB8AC3E}">
        <p14:creationId xmlns:p14="http://schemas.microsoft.com/office/powerpoint/2010/main" val="19737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A33D5D5-13C7-8644-8CD8-A04CCCE736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8095CB-94DB-754D-A4ED-35EBDDB3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/>
              <a:t>Разработка прототипа решения оптимизации процесса возвратов на торговой</a:t>
            </a:r>
            <a:br>
              <a:rPr lang="ru-RU" dirty="0"/>
            </a:br>
            <a:r>
              <a:rPr lang="ru-RU" dirty="0"/>
              <a:t>площадке </a:t>
            </a:r>
            <a:r>
              <a:rPr lang="en" dirty="0"/>
              <a:t>Ozon </a:t>
            </a:r>
            <a:r>
              <a:rPr lang="ru-RU" dirty="0"/>
              <a:t>с целью роста </a:t>
            </a:r>
            <a:r>
              <a:rPr lang="en" dirty="0"/>
              <a:t>GMV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1"/>
            <a:ext cx="10714699" cy="538456"/>
          </a:xfrm>
        </p:spPr>
        <p:txBody>
          <a:bodyPr/>
          <a:lstStyle/>
          <a:p>
            <a:r>
              <a:rPr lang="ru-RU" dirty="0"/>
              <a:t>Топ-3 гипотезы по методологии </a:t>
            </a:r>
            <a:r>
              <a:rPr lang="en" dirty="0"/>
              <a:t>ICE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222414"/>
            <a:ext cx="4858113" cy="4008827"/>
          </a:xfrm>
        </p:spPr>
        <p:txBody>
          <a:bodyPr>
            <a:normAutofit/>
          </a:bodyPr>
          <a:lstStyle/>
          <a:p>
            <a:r>
              <a:rPr lang="ru-RU" b="1" dirty="0" err="1"/>
              <a:t>Геймифицированная</a:t>
            </a:r>
            <a:r>
              <a:rPr lang="ru-RU" b="1" dirty="0"/>
              <a:t> система лояльности </a:t>
            </a:r>
            <a:r>
              <a:rPr lang="ru-RU" b="1" i="1" dirty="0"/>
              <a:t>«</a:t>
            </a:r>
            <a:r>
              <a:rPr lang="en-US" b="1" i="1" dirty="0"/>
              <a:t>Keep It &amp; Earn»</a:t>
            </a:r>
            <a:r>
              <a:rPr lang="ru-RU" b="1" i="1" dirty="0"/>
              <a:t> </a:t>
            </a:r>
            <a:r>
              <a:rPr lang="ru-RU" b="1" dirty="0"/>
              <a:t>(9.0)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Бонусы за отказ от возврата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Ожидаемый эффект: ↓12% возвратов, ↑8% повторных покупок</a:t>
            </a:r>
          </a:p>
          <a:p>
            <a:endParaRPr lang="ru-RU" dirty="0"/>
          </a:p>
          <a:p>
            <a:r>
              <a:rPr lang="ru-RU" b="1" dirty="0"/>
              <a:t>Сервис </a:t>
            </a:r>
            <a:r>
              <a:rPr lang="ru-RU" b="1" i="1" dirty="0"/>
              <a:t>«Быстрый обмен» </a:t>
            </a:r>
            <a:r>
              <a:rPr lang="ru-RU" b="1" dirty="0"/>
              <a:t>(8.7)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Замена товара без ожидания возврата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Эффект: срок обмена ↓ с 7 до 2 дней, </a:t>
            </a:r>
            <a:r>
              <a:rPr lang="en" dirty="0"/>
              <a:t>NPS +10</a:t>
            </a:r>
            <a:endParaRPr lang="ru-RU" dirty="0"/>
          </a:p>
          <a:p>
            <a:endParaRPr lang="en" dirty="0"/>
          </a:p>
          <a:p>
            <a:r>
              <a:rPr lang="ru-RU" b="1" dirty="0"/>
              <a:t>Маркетплейс возвращенных товаров </a:t>
            </a:r>
            <a:r>
              <a:rPr lang="ru-RU" b="1" i="1" dirty="0"/>
              <a:t>«</a:t>
            </a:r>
            <a:r>
              <a:rPr lang="en" b="1" i="1" dirty="0" err="1"/>
              <a:t>ReCommerce</a:t>
            </a:r>
            <a:r>
              <a:rPr lang="en" b="1" i="1" dirty="0"/>
              <a:t> Hub</a:t>
            </a:r>
            <a:r>
              <a:rPr lang="ru-RU" b="1" i="1" dirty="0"/>
              <a:t>»</a:t>
            </a:r>
            <a:r>
              <a:rPr lang="en" b="1" i="1" dirty="0"/>
              <a:t> </a:t>
            </a:r>
            <a:r>
              <a:rPr lang="en" b="1" dirty="0"/>
              <a:t>(6.3)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Продажа возвращённых товаров со скидкой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Эффект: 70% товаров вторично проданы за 4 </a:t>
            </a:r>
            <a:r>
              <a:rPr lang="ru-RU" dirty="0" err="1"/>
              <a:t>мес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FE4DD9E-D443-AF4F-A072-F5C4D494A0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Результаты прототипирования и тестирования</a:t>
            </a:r>
          </a:p>
        </p:txBody>
      </p:sp>
      <p:pic>
        <p:nvPicPr>
          <p:cNvPr id="9" name="Picture 4" descr="Generated image">
            <a:extLst>
              <a:ext uri="{FF2B5EF4-FFF2-40B4-BE49-F238E27FC236}">
                <a16:creationId xmlns:a16="http://schemas.microsoft.com/office/drawing/2014/main" id="{446561BA-2494-FE57-E35A-02C1164DF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09" y="1986247"/>
            <a:ext cx="5627193" cy="375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08B24-E598-6936-0818-9FB658E2A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A12F3A-CF2C-4EA0-978E-7E1B7402F275}"/>
              </a:ext>
            </a:extLst>
          </p:cNvPr>
          <p:cNvSpPr/>
          <p:nvPr/>
        </p:nvSpPr>
        <p:spPr>
          <a:xfrm>
            <a:off x="477078" y="2080591"/>
            <a:ext cx="4181061" cy="36708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HSE Sans" panose="02000000000000000000" pitchFamily="50" charset="-52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922D9F70-2247-A8CD-DA6C-C12596BDE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Управление цифровым продуктом</a:t>
            </a: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2668A2-C1B9-4D2B-4FAC-341F80C21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472946" cy="408109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Разработка прототипа решения оптимизации процесса возвратов на торговой</a:t>
            </a:r>
            <a:br>
              <a:rPr lang="ru-RU" dirty="0">
                <a:latin typeface="HSE Sans" panose="02000000000000000000" pitchFamily="50" charset="-52"/>
              </a:rPr>
            </a:br>
            <a:r>
              <a:rPr lang="ru-RU" dirty="0">
                <a:latin typeface="HSE Sans" panose="02000000000000000000" pitchFamily="50" charset="-52"/>
              </a:rPr>
              <a:t>площадке </a:t>
            </a:r>
            <a:r>
              <a:rPr lang="en" dirty="0">
                <a:latin typeface="HSE Sans" panose="02000000000000000000" pitchFamily="50" charset="-52"/>
              </a:rPr>
              <a:t>Ozon </a:t>
            </a:r>
            <a:r>
              <a:rPr lang="ru-RU" dirty="0">
                <a:latin typeface="HSE Sans" panose="02000000000000000000" pitchFamily="50" charset="-52"/>
              </a:rPr>
              <a:t>с целью роста </a:t>
            </a:r>
            <a:r>
              <a:rPr lang="en" dirty="0">
                <a:latin typeface="HSE Sans" panose="02000000000000000000" pitchFamily="50" charset="-52"/>
              </a:rPr>
              <a:t>GMV</a:t>
            </a:r>
            <a:endParaRPr lang="ru-RU" dirty="0">
              <a:latin typeface="HSE Sans" panose="02000000000000000000" pitchFamily="50" charset="-52"/>
            </a:endParaRPr>
          </a:p>
          <a:p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BC480BB-AD13-36E2-F6A1-8D95D67A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1"/>
            <a:ext cx="10714699" cy="538456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Приоритетные решения по методологии </a:t>
            </a:r>
            <a:r>
              <a:rPr lang="en-US" dirty="0">
                <a:latin typeface="HSE Sans" panose="02000000000000000000" pitchFamily="50" charset="-52"/>
              </a:rPr>
              <a:t>RICE</a:t>
            </a:r>
            <a:endParaRPr lang="ru-RU" dirty="0">
              <a:latin typeface="HSE Sans" panose="02000000000000000000" pitchFamily="50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82D2CE-D5FF-17BC-2E5C-263C91A00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222414"/>
            <a:ext cx="4858113" cy="4008827"/>
          </a:xfrm>
        </p:spPr>
        <p:txBody>
          <a:bodyPr>
            <a:normAutofit/>
          </a:bodyPr>
          <a:lstStyle/>
          <a:p>
            <a:r>
              <a:rPr lang="ru-RU" b="1" dirty="0"/>
              <a:t>Лучшая гипотеза — </a:t>
            </a:r>
            <a:r>
              <a:rPr lang="ru-RU" b="1" i="1" dirty="0"/>
              <a:t>«Быстрый обмен» </a:t>
            </a:r>
            <a:r>
              <a:rPr lang="ru-RU" b="1" dirty="0"/>
              <a:t>(</a:t>
            </a:r>
            <a:r>
              <a:rPr lang="en" b="1" dirty="0"/>
              <a:t>RICE 361K):</a:t>
            </a:r>
            <a:endParaRPr lang="en" dirty="0"/>
          </a:p>
          <a:p>
            <a:r>
              <a:rPr lang="ru-RU" b="1" dirty="0"/>
              <a:t>Охват:</a:t>
            </a:r>
            <a:r>
              <a:rPr lang="ru-RU" dirty="0"/>
              <a:t> 3.25 млн возвратов/год</a:t>
            </a:r>
          </a:p>
          <a:p>
            <a:r>
              <a:rPr lang="ru-RU" b="1" dirty="0"/>
              <a:t>Эффект: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обработки ↓50%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NPS +10 </a:t>
            </a:r>
            <a:r>
              <a:rPr lang="ru-RU" dirty="0"/>
              <a:t>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Логистика ↓30%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Повторные покупки ↑15</a:t>
            </a:r>
            <a:r>
              <a:rPr lang="en-US" dirty="0"/>
              <a:t>%</a:t>
            </a:r>
            <a:endParaRPr lang="ru-RU" dirty="0"/>
          </a:p>
          <a:p>
            <a:r>
              <a:rPr lang="ru-RU" b="1" dirty="0"/>
              <a:t>Ресурсы:</a:t>
            </a:r>
            <a:r>
              <a:rPr lang="ru-RU" dirty="0"/>
              <a:t> 18 человеко-месяцев</a:t>
            </a:r>
            <a:endParaRPr lang="en-US" dirty="0"/>
          </a:p>
          <a:p>
            <a:r>
              <a:rPr lang="ru-RU" b="1" dirty="0"/>
              <a:t>Затраты:</a:t>
            </a:r>
            <a:r>
              <a:rPr lang="ru-RU" dirty="0"/>
              <a:t> </a:t>
            </a:r>
            <a:r>
              <a:rPr lang="en-US" dirty="0"/>
              <a:t>50-70</a:t>
            </a:r>
            <a:r>
              <a:rPr lang="ru-RU" dirty="0"/>
              <a:t> млн</a:t>
            </a:r>
            <a:r>
              <a:rPr lang="en-US" dirty="0"/>
              <a:t>.</a:t>
            </a:r>
            <a:r>
              <a:rPr lang="ru-RU" dirty="0"/>
              <a:t> рублей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0FF33B6-2C9D-92B3-3D67-29A9E6E9AB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-52"/>
              </a:rPr>
              <a:t>Результаты прототипирования и тестирования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FA1E6ED-B001-6821-2B47-CE64BE642A80}"/>
              </a:ext>
            </a:extLst>
          </p:cNvPr>
          <p:cNvSpPr txBox="1">
            <a:spLocks/>
          </p:cNvSpPr>
          <p:nvPr/>
        </p:nvSpPr>
        <p:spPr>
          <a:xfrm>
            <a:off x="6259892" y="2222414"/>
            <a:ext cx="4858113" cy="4008827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Альтернатива — Геймификация </a:t>
            </a:r>
            <a:r>
              <a:rPr lang="ru-RU" b="1" i="1" dirty="0"/>
              <a:t>«</a:t>
            </a:r>
            <a:r>
              <a:rPr lang="en-US" b="1" i="1" dirty="0"/>
              <a:t>Keep It &amp; Earn»</a:t>
            </a:r>
            <a:r>
              <a:rPr lang="ru-RU" b="1" dirty="0"/>
              <a:t> (</a:t>
            </a:r>
            <a:r>
              <a:rPr lang="en" b="1" dirty="0"/>
              <a:t>RICE 270K):</a:t>
            </a:r>
            <a:endParaRPr lang="en" dirty="0"/>
          </a:p>
          <a:p>
            <a:r>
              <a:rPr lang="ru-RU" b="1" dirty="0"/>
              <a:t>Риски:</a:t>
            </a:r>
            <a:r>
              <a:rPr lang="ru-RU" dirty="0"/>
              <a:t> Низкая уверенность (50%)</a:t>
            </a:r>
            <a:endParaRPr lang="en-US" dirty="0"/>
          </a:p>
          <a:p>
            <a:r>
              <a:rPr lang="ru-RU" b="1" dirty="0"/>
              <a:t>Эффект: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NPS +10 </a:t>
            </a:r>
            <a:r>
              <a:rPr lang="ru-RU" dirty="0"/>
              <a:t>пунктов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Логистика ↓</a:t>
            </a:r>
            <a:r>
              <a:rPr lang="en-US" dirty="0"/>
              <a:t>2</a:t>
            </a:r>
            <a:r>
              <a:rPr lang="ru-RU" dirty="0"/>
              <a:t>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Повторные покупки ↑5</a:t>
            </a:r>
            <a:r>
              <a:rPr lang="en-US" dirty="0"/>
              <a:t>%</a:t>
            </a:r>
            <a:endParaRPr lang="ru-RU" dirty="0"/>
          </a:p>
          <a:p>
            <a:r>
              <a:rPr lang="ru-RU" b="1" dirty="0"/>
              <a:t>Ресурсы:</a:t>
            </a:r>
            <a:r>
              <a:rPr lang="ru-RU" dirty="0"/>
              <a:t> 12 человеко-месяцев</a:t>
            </a:r>
          </a:p>
          <a:p>
            <a:r>
              <a:rPr lang="ru-RU" b="1" dirty="0"/>
              <a:t>Затраты:</a:t>
            </a:r>
            <a:r>
              <a:rPr lang="ru-RU" dirty="0"/>
              <a:t> 120-140 млн</a:t>
            </a:r>
            <a:r>
              <a:rPr lang="en-US" dirty="0"/>
              <a:t>.</a:t>
            </a:r>
            <a:r>
              <a:rPr lang="ru-RU" dirty="0"/>
              <a:t> рублей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24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5245560" cy="415925"/>
          </a:xfrm>
        </p:spPr>
        <p:txBody>
          <a:bodyPr/>
          <a:lstStyle/>
          <a:p>
            <a:r>
              <a:rPr lang="ru-RU" dirty="0"/>
              <a:t>Проект «Быстрый обмен»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1863715"/>
            <a:ext cx="5245561" cy="3956208"/>
          </a:xfrm>
        </p:spPr>
        <p:txBody>
          <a:bodyPr>
            <a:normAutofit/>
          </a:bodyPr>
          <a:lstStyle/>
          <a:p>
            <a:r>
              <a:rPr lang="ru-RU" i="1" dirty="0"/>
              <a:t>Оптимизация возвратов на </a:t>
            </a:r>
            <a:r>
              <a:rPr lang="en" i="1" dirty="0"/>
              <a:t>Ozon </a:t>
            </a:r>
            <a:r>
              <a:rPr lang="ru-RU" i="1" dirty="0"/>
              <a:t>для роста прибыли и лояльности</a:t>
            </a:r>
          </a:p>
          <a:p>
            <a:br>
              <a:rPr lang="ru-RU" dirty="0"/>
            </a:br>
            <a:r>
              <a:rPr lang="ru-RU" b="1" dirty="0"/>
              <a:t>Цель:</a:t>
            </a:r>
            <a:r>
              <a:rPr lang="ru-RU" dirty="0"/>
              <a:t> Упростить процесс возврата товаров, повысить </a:t>
            </a:r>
            <a:r>
              <a:rPr lang="en" dirty="0"/>
              <a:t>GMV </a:t>
            </a:r>
            <a:r>
              <a:rPr lang="ru-RU" dirty="0"/>
              <a:t>и </a:t>
            </a:r>
            <a:r>
              <a:rPr lang="en" dirty="0"/>
              <a:t>NPS </a:t>
            </a:r>
            <a:r>
              <a:rPr lang="ru-RU" dirty="0"/>
              <a:t>за счет мгновенного обмена.</a:t>
            </a:r>
          </a:p>
          <a:p>
            <a:r>
              <a:rPr lang="ru-RU" b="1" dirty="0"/>
              <a:t>Ключевые преимущества:</a:t>
            </a:r>
            <a:endParaRPr lang="ru-RU" dirty="0"/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Сокращение сроков возврата </a:t>
            </a:r>
            <a:r>
              <a:rPr lang="ru-RU" b="1" dirty="0"/>
              <a:t>с 5 до 2 дней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Рост лояльности (</a:t>
            </a:r>
            <a:r>
              <a:rPr lang="en" b="1" dirty="0"/>
              <a:t>NPS +10</a:t>
            </a:r>
            <a:r>
              <a:rPr lang="en" dirty="0"/>
              <a:t>)</a:t>
            </a:r>
            <a:endParaRPr lang="ru-RU" dirty="0"/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Увеличение </a:t>
            </a:r>
            <a:r>
              <a:rPr lang="en" b="1" dirty="0"/>
              <a:t>GMV </a:t>
            </a:r>
            <a:r>
              <a:rPr lang="ru-RU" b="1" dirty="0"/>
              <a:t>на 0,5%</a:t>
            </a:r>
          </a:p>
          <a:p>
            <a:pPr marL="285750" indent="-285750">
              <a:buFont typeface="Системный шрифт, обычный"/>
              <a:buChar char="-"/>
            </a:pPr>
            <a:r>
              <a:rPr lang="ru-RU" dirty="0"/>
              <a:t>Сокращение операционных затрат</a:t>
            </a:r>
          </a:p>
          <a:p>
            <a:r>
              <a:rPr lang="ru-RU" b="1" dirty="0"/>
              <a:t>Внедрение:</a:t>
            </a:r>
            <a:r>
              <a:rPr lang="ru-RU" dirty="0"/>
              <a:t> Пилотное тестирование → масштабирование → интеграция с системой </a:t>
            </a:r>
            <a:r>
              <a:rPr lang="en" dirty="0"/>
              <a:t>Ozon.</a:t>
            </a:r>
          </a:p>
          <a:p>
            <a:r>
              <a:rPr lang="ru-RU" b="1" dirty="0"/>
              <a:t>Результат:</a:t>
            </a:r>
            <a:r>
              <a:rPr lang="ru-RU" dirty="0"/>
              <a:t> Улучшение клиентского опыта и укрепление конкурентных позиций </a:t>
            </a:r>
            <a:r>
              <a:rPr lang="en" dirty="0"/>
              <a:t>Ozon </a:t>
            </a:r>
            <a:r>
              <a:rPr lang="ru-RU" dirty="0"/>
              <a:t>на рынке.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Управление цифровым продуктом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2" y="548720"/>
            <a:ext cx="2372295" cy="408109"/>
          </a:xfrm>
        </p:spPr>
        <p:txBody>
          <a:bodyPr/>
          <a:lstStyle/>
          <a:p>
            <a:r>
              <a:rPr lang="ru-RU" sz="900" dirty="0"/>
              <a:t>Разработка прототипа решения оптимизации процесса возвратов на торговой</a:t>
            </a:r>
            <a:br>
              <a:rPr lang="ru-RU" sz="900" dirty="0"/>
            </a:br>
            <a:r>
              <a:rPr lang="ru-RU" sz="900" dirty="0"/>
              <a:t>площадке </a:t>
            </a:r>
            <a:r>
              <a:rPr lang="en" sz="900" dirty="0"/>
              <a:t>Ozon </a:t>
            </a:r>
            <a:r>
              <a:rPr lang="ru-RU" sz="900" dirty="0"/>
              <a:t>с целью роста </a:t>
            </a:r>
            <a:r>
              <a:rPr lang="en" sz="900" dirty="0"/>
              <a:t>GMV</a:t>
            </a:r>
            <a:endParaRPr lang="ru-RU" sz="9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Краткое описание проекта</a:t>
            </a:r>
          </a:p>
        </p:txBody>
      </p:sp>
      <p:pic>
        <p:nvPicPr>
          <p:cNvPr id="1028" name="Picture 4" descr="Как оформить возврат на OZON? Как происходит возврат товара на OZON? — Ozon  Клуб">
            <a:extLst>
              <a:ext uri="{FF2B5EF4-FFF2-40B4-BE49-F238E27FC236}">
                <a16:creationId xmlns:a16="http://schemas.microsoft.com/office/drawing/2014/main" id="{30CB4F47-5CF2-D0D6-6762-0060BBDB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1780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customXml/itemProps3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1975</Words>
  <Application>Microsoft Office PowerPoint</Application>
  <PresentationFormat>Широкоэкранный</PresentationFormat>
  <Paragraphs>412</Paragraphs>
  <Slides>21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HSE Sans</vt:lpstr>
      <vt:lpstr>Times New Roman</vt:lpstr>
      <vt:lpstr>Wingdings</vt:lpstr>
      <vt:lpstr>Системный шрифт, обычный</vt:lpstr>
      <vt:lpstr>Office Theme</vt:lpstr>
      <vt:lpstr>Разработка прототипа решения оптимизации процесса возвратов на торговой площадке Ozon с целью роста GMV</vt:lpstr>
      <vt:lpstr>Проблема</vt:lpstr>
      <vt:lpstr>Презентация PowerPoint</vt:lpstr>
      <vt:lpstr>Анализ рынка</vt:lpstr>
      <vt:lpstr>Исследование аудитории</vt:lpstr>
      <vt:lpstr>Ключевые потребности аудитории</vt:lpstr>
      <vt:lpstr>Топ-3 гипотезы по методологии ICE</vt:lpstr>
      <vt:lpstr>Приоритетные решения по методологии RICE</vt:lpstr>
      <vt:lpstr>Проект «Быстрый обмен»</vt:lpstr>
      <vt:lpstr>Функционал MVP и планы по масштабированию</vt:lpstr>
      <vt:lpstr>Прототип</vt:lpstr>
      <vt:lpstr>Презентация PowerPoint</vt:lpstr>
      <vt:lpstr>Презентация PowerPoint</vt:lpstr>
      <vt:lpstr>Методологические основы организации разработки</vt:lpstr>
      <vt:lpstr>Архитектура, оценка и планирование разработки</vt:lpstr>
      <vt:lpstr>Маркетинговые активности</vt:lpstr>
      <vt:lpstr>Презентация PowerPoint</vt:lpstr>
      <vt:lpstr>Приложение 1. Приоритезация функций</vt:lpstr>
      <vt:lpstr>Приложение 2. Функциональный прототип</vt:lpstr>
      <vt:lpstr>Приложение 3. Финансовая модель и юнит-экономика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Эдвард Погосян</cp:lastModifiedBy>
  <cp:revision>46</cp:revision>
  <cp:lastPrinted>2021-11-11T13:08:42Z</cp:lastPrinted>
  <dcterms:created xsi:type="dcterms:W3CDTF">2021-11-11T08:52:47Z</dcterms:created>
  <dcterms:modified xsi:type="dcterms:W3CDTF">2025-06-29T12:46:16Z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